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0" r:id="rId5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A00"/>
    <a:srgbClr val="7ABE28"/>
    <a:srgbClr val="FFC000"/>
    <a:srgbClr val="66FF00"/>
    <a:srgbClr val="00B050"/>
    <a:srgbClr val="EEB500"/>
    <a:srgbClr val="F1A355"/>
    <a:srgbClr val="D6A300"/>
    <a:srgbClr val="666666"/>
    <a:srgbClr val="4A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C93DC2-2E65-47C9-A222-5856B3154D60}" v="11" dt="2026-10-24T06:30:05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ception Placid" userId="9a2c6a23-fbcf-4cb9-b746-ea46d8632dc0" providerId="ADAL" clId="{ED7309A6-11B4-438E-95DB-48E4311C1095}"/>
    <pc:docChg chg="undo custSel modSld modNotesMaster">
      <pc:chgData name="Reception Placid" userId="9a2c6a23-fbcf-4cb9-b746-ea46d8632dc0" providerId="ADAL" clId="{ED7309A6-11B4-438E-95DB-48E4311C1095}" dt="2026-10-03T00:16:09.367" v="287" actId="20577"/>
      <pc:docMkLst>
        <pc:docMk/>
      </pc:docMkLst>
      <pc:sldChg chg="modSp mod">
        <pc:chgData name="Reception Placid" userId="9a2c6a23-fbcf-4cb9-b746-ea46d8632dc0" providerId="ADAL" clId="{ED7309A6-11B4-438E-95DB-48E4311C1095}" dt="2026-10-03T00:16:09.367" v="287" actId="20577"/>
        <pc:sldMkLst>
          <pc:docMk/>
          <pc:sldMk cId="3217614320" sldId="260"/>
        </pc:sldMkLst>
        <pc:spChg chg="mod">
          <ac:chgData name="Reception Placid" userId="9a2c6a23-fbcf-4cb9-b746-ea46d8632dc0" providerId="ADAL" clId="{ED7309A6-11B4-438E-95DB-48E4311C1095}" dt="2026-10-03T00:16:09.367" v="287" actId="20577"/>
          <ac:spMkLst>
            <pc:docMk/>
            <pc:sldMk cId="3217614320" sldId="260"/>
            <ac:spMk id="11" creationId="{00000000-0000-0000-0000-000000000000}"/>
          </ac:spMkLst>
        </pc:spChg>
      </pc:sldChg>
    </pc:docChg>
  </pc:docChgLst>
  <pc:docChgLst>
    <pc:chgData name="Masetta Michael" userId="240008e8-f84f-4d0e-b3c3-919ea43b7043" providerId="ADAL" clId="{0EC40B35-623A-4B51-B742-121B22584D09}"/>
    <pc:docChg chg="modSld modNotesMaster">
      <pc:chgData name="Masetta Michael" userId="240008e8-f84f-4d0e-b3c3-919ea43b7043" providerId="ADAL" clId="{0EC40B35-623A-4B51-B742-121B22584D09}" dt="2026-10-24T06:32:01.429" v="305" actId="20577"/>
      <pc:docMkLst>
        <pc:docMk/>
      </pc:docMkLst>
      <pc:sldChg chg="modSp mod">
        <pc:chgData name="Masetta Michael" userId="240008e8-f84f-4d0e-b3c3-919ea43b7043" providerId="ADAL" clId="{0EC40B35-623A-4B51-B742-121B22584D09}" dt="2026-10-24T06:32:01.429" v="305" actId="20577"/>
        <pc:sldMkLst>
          <pc:docMk/>
          <pc:sldMk cId="3217614320" sldId="260"/>
        </pc:sldMkLst>
        <pc:spChg chg="mod">
          <ac:chgData name="Masetta Michael" userId="240008e8-f84f-4d0e-b3c3-919ea43b7043" providerId="ADAL" clId="{0EC40B35-623A-4B51-B742-121B22584D09}" dt="2026-10-24T06:31:44.994" v="300" actId="255"/>
          <ac:spMkLst>
            <pc:docMk/>
            <pc:sldMk cId="3217614320" sldId="260"/>
            <ac:spMk id="6" creationId="{3A1087E1-7155-4365-189D-82D2E93B585A}"/>
          </ac:spMkLst>
        </pc:spChg>
        <pc:spChg chg="mod">
          <ac:chgData name="Masetta Michael" userId="240008e8-f84f-4d0e-b3c3-919ea43b7043" providerId="ADAL" clId="{0EC40B35-623A-4B51-B742-121B22584D09}" dt="2026-10-24T06:26:18.069" v="259" actId="20577"/>
          <ac:spMkLst>
            <pc:docMk/>
            <pc:sldMk cId="3217614320" sldId="260"/>
            <ac:spMk id="11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15T13:56:08.126" v="250" actId="20577"/>
          <ac:spMkLst>
            <pc:docMk/>
            <pc:sldMk cId="3217614320" sldId="260"/>
            <ac:spMk id="12" creationId="{C5B3A49C-A788-BB16-615A-4DF574E07C06}"/>
          </ac:spMkLst>
        </pc:spChg>
        <pc:spChg chg="mod">
          <ac:chgData name="Masetta Michael" userId="240008e8-f84f-4d0e-b3c3-919ea43b7043" providerId="ADAL" clId="{0EC40B35-623A-4B51-B742-121B22584D09}" dt="2026-10-24T06:31:23.389" v="297" actId="20577"/>
          <ac:spMkLst>
            <pc:docMk/>
            <pc:sldMk cId="3217614320" sldId="260"/>
            <ac:spMk id="31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24T06:30:54.422" v="294" actId="20577"/>
          <ac:spMkLst>
            <pc:docMk/>
            <pc:sldMk cId="3217614320" sldId="260"/>
            <ac:spMk id="32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24T06:32:01.429" v="305" actId="20577"/>
          <ac:spMkLst>
            <pc:docMk/>
            <pc:sldMk cId="3217614320" sldId="260"/>
            <ac:spMk id="36" creationId="{2F209188-7568-4314-B6FC-43691665598A}"/>
          </ac:spMkLst>
        </pc:spChg>
        <pc:spChg chg="mod">
          <ac:chgData name="Masetta Michael" userId="240008e8-f84f-4d0e-b3c3-919ea43b7043" providerId="ADAL" clId="{0EC40B35-623A-4B51-B742-121B22584D09}" dt="2026-10-24T06:30:45.910" v="290" actId="20577"/>
          <ac:spMkLst>
            <pc:docMk/>
            <pc:sldMk cId="3217614320" sldId="260"/>
            <ac:spMk id="37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24T06:28:50.884" v="275" actId="255"/>
          <ac:spMkLst>
            <pc:docMk/>
            <pc:sldMk cId="3217614320" sldId="260"/>
            <ac:spMk id="38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24T06:31:56.557" v="303" actId="20577"/>
          <ac:spMkLst>
            <pc:docMk/>
            <pc:sldMk cId="3217614320" sldId="260"/>
            <ac:spMk id="39" creationId="{9C505074-71B4-4D90-96A9-15677AFFD8AA}"/>
          </ac:spMkLst>
        </pc:spChg>
        <pc:spChg chg="mod">
          <ac:chgData name="Masetta Michael" userId="240008e8-f84f-4d0e-b3c3-919ea43b7043" providerId="ADAL" clId="{0EC40B35-623A-4B51-B742-121B22584D09}" dt="2026-10-24T06:30:17.218" v="279" actId="20577"/>
          <ac:spMkLst>
            <pc:docMk/>
            <pc:sldMk cId="3217614320" sldId="260"/>
            <ac:spMk id="43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24T06:31:00.967" v="295" actId="20577"/>
          <ac:spMkLst>
            <pc:docMk/>
            <pc:sldMk cId="3217614320" sldId="260"/>
            <ac:spMk id="51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24T06:30:24.880" v="282" actId="20577"/>
          <ac:spMkLst>
            <pc:docMk/>
            <pc:sldMk cId="3217614320" sldId="260"/>
            <ac:spMk id="53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24T06:31:17.622" v="296" actId="20577"/>
          <ac:spMkLst>
            <pc:docMk/>
            <pc:sldMk cId="3217614320" sldId="260"/>
            <ac:spMk id="6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2946399" cy="496888"/>
          </a:xfrm>
          <a:prstGeom prst="rect">
            <a:avLst/>
          </a:prstGeom>
        </p:spPr>
        <p:txBody>
          <a:bodyPr vert="horz" lIns="91230" tIns="45614" rIns="91230" bIns="45614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95" y="0"/>
            <a:ext cx="2946399" cy="496888"/>
          </a:xfrm>
          <a:prstGeom prst="rect">
            <a:avLst/>
          </a:prstGeom>
        </p:spPr>
        <p:txBody>
          <a:bodyPr vert="horz" lIns="91230" tIns="45614" rIns="91230" bIns="45614" rtlCol="0"/>
          <a:lstStyle>
            <a:lvl1pPr algn="r">
              <a:defRPr sz="1200"/>
            </a:lvl1pPr>
          </a:lstStyle>
          <a:p>
            <a:fld id="{408EDD7E-8475-4FB3-9852-C24080088B7F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30" tIns="45614" rIns="91230" bIns="45614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2" y="4776789"/>
            <a:ext cx="5438775" cy="3908425"/>
          </a:xfrm>
          <a:prstGeom prst="rect">
            <a:avLst/>
          </a:prstGeom>
        </p:spPr>
        <p:txBody>
          <a:bodyPr vert="horz" lIns="91230" tIns="45614" rIns="91230" bIns="45614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7" y="9429750"/>
            <a:ext cx="2946399" cy="496888"/>
          </a:xfrm>
          <a:prstGeom prst="rect">
            <a:avLst/>
          </a:prstGeom>
        </p:spPr>
        <p:txBody>
          <a:bodyPr vert="horz" lIns="91230" tIns="45614" rIns="91230" bIns="45614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95" y="9429750"/>
            <a:ext cx="2946399" cy="496888"/>
          </a:xfrm>
          <a:prstGeom prst="rect">
            <a:avLst/>
          </a:prstGeom>
        </p:spPr>
        <p:txBody>
          <a:bodyPr vert="horz" lIns="91230" tIns="45614" rIns="91230" bIns="45614" rtlCol="0" anchor="b"/>
          <a:lstStyle>
            <a:lvl1pPr algn="r">
              <a:defRPr sz="1200"/>
            </a:lvl1pPr>
          </a:lstStyle>
          <a:p>
            <a:fld id="{C1730245-0701-4762-A2A7-098A3B928FF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56966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0245-0701-4762-A2A7-098A3B928FFE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60570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3514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44235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3418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7828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6354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3712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90505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32983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45628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525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632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903D6-3F47-450C-B935-CA1F503E6E00}" type="datetimeFigureOut">
              <a:rPr lang="de-CH" smtClean="0"/>
              <a:t>24.10.2026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817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992015" y="169573"/>
            <a:ext cx="9892300" cy="715089"/>
          </a:xfrm>
          <a:prstGeom prst="round2DiagRect">
            <a:avLst>
              <a:gd name="adj1" fmla="val 16667"/>
              <a:gd name="adj2" fmla="val 8669"/>
            </a:avLst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>
            <a:spAutoFit/>
          </a:bodyPr>
          <a:lstStyle/>
          <a:p>
            <a:r>
              <a:rPr lang="de-CH" sz="3600">
                <a:latin typeface="Arial" panose="020B0604020202020204" pitchFamily="34" charset="0"/>
                <a:cs typeface="Arial" panose="020B0604020202020204" pitchFamily="34" charset="0"/>
              </a:rPr>
              <a:t>Wochen-Mittagsmenus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951668" y="185856"/>
            <a:ext cx="4837377" cy="694159"/>
          </a:xfrm>
          <a:prstGeom prst="rect">
            <a:avLst/>
          </a:prstGeom>
          <a:solidFill>
            <a:srgbClr val="66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de-CH" sz="1600" dirty="0">
                <a:latin typeface="Arial"/>
                <a:cs typeface="Arial"/>
              </a:rPr>
              <a:t>26. Oktober – 30. Oktober 2026</a:t>
            </a:r>
          </a:p>
          <a:p>
            <a:pPr algn="r"/>
            <a:r>
              <a:rPr lang="de-CH" sz="1100" dirty="0">
                <a:latin typeface="Arial"/>
                <a:cs typeface="Arial"/>
              </a:rPr>
              <a:t>Öffnungszeiten: Montag bis Donnerstag von 11.00 bis 13.30 Uhr</a:t>
            </a:r>
          </a:p>
          <a:p>
            <a:pPr algn="r"/>
            <a:r>
              <a:rPr lang="de-CH" sz="1100" dirty="0">
                <a:latin typeface="Arial"/>
                <a:cs typeface="Arial"/>
              </a:rPr>
              <a:t>Freitags bedienen wir Sie gerne von 11:30 – 13:30 im Rest. Buckhuser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1992015" y="958784"/>
            <a:ext cx="1962000" cy="260795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Montag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2009990" y="1761301"/>
            <a:ext cx="8027276" cy="439852"/>
          </a:xfrm>
          <a:prstGeom prst="rect">
            <a:avLst/>
          </a:prstGeom>
          <a:noFill/>
          <a:ln w="12700"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Salatbuffet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4024595" y="949908"/>
            <a:ext cx="1962000" cy="260332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Dienstag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6057175" y="948212"/>
            <a:ext cx="1958010" cy="262027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Mittwoch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8085765" y="941031"/>
            <a:ext cx="1962000" cy="260332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Donnerstag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0116757" y="941029"/>
            <a:ext cx="1745480" cy="248625"/>
          </a:xfrm>
          <a:prstGeom prst="round2DiagRect">
            <a:avLst/>
          </a:prstGeom>
          <a:solidFill>
            <a:srgbClr val="FFC000"/>
          </a:solidFill>
          <a:ln>
            <a:solidFill>
              <a:srgbClr val="D6A3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400">
                <a:latin typeface="Arial" panose="020B0604020202020204" pitchFamily="34" charset="0"/>
                <a:cs typeface="Arial" panose="020B0604020202020204" pitchFamily="34" charset="0"/>
              </a:rPr>
              <a:t>       Freitag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345437" y="2255645"/>
            <a:ext cx="1572722" cy="1178361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Fleisch Menu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6043150" y="2276639"/>
            <a:ext cx="1949871" cy="1174713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de-CH" sz="1400" dirty="0"/>
              <a:t>Wid Bratwurst  Senfrahmsauce / Junge Kartoffel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322065" y="3487361"/>
            <a:ext cx="1596094" cy="1257819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Vegetarisches Menu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8073677" y="2242027"/>
            <a:ext cx="1963589" cy="1174707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de-CH" sz="1400" dirty="0"/>
              <a:t>Boef </a:t>
            </a:r>
            <a:r>
              <a:rPr lang="de-CH" sz="1400" dirty="0" err="1"/>
              <a:t>Bourginion</a:t>
            </a:r>
            <a:r>
              <a:rPr lang="de-CH" sz="1400" dirty="0"/>
              <a:t>  Champignons  Silberzwiebel / Speck Petersilie  Kartoffelstampf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6060448" y="3513989"/>
            <a:ext cx="1951464" cy="1257819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Ravioli / Salbei Butter  Junger Spinat  gebratene Pilze  Haselnuss / Parmesan 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8073677" y="3486324"/>
            <a:ext cx="1963589" cy="1254198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Randen Falafel / Blumenkohl-Couscous / marinierter Tomaten Petersilien Salat / Sesam Sauce</a:t>
            </a:r>
          </a:p>
        </p:txBody>
      </p:sp>
      <p:sp>
        <p:nvSpPr>
          <p:cNvPr id="84" name="Textfeld 83"/>
          <p:cNvSpPr txBox="1"/>
          <p:nvPr/>
        </p:nvSpPr>
        <p:spPr>
          <a:xfrm>
            <a:off x="1981812" y="4813358"/>
            <a:ext cx="8065953" cy="438482"/>
          </a:xfrm>
          <a:prstGeom prst="rect">
            <a:avLst/>
          </a:prstGeom>
          <a:noFill/>
          <a:ln w="12700">
            <a:solidFill>
              <a:srgbClr val="4AB800"/>
            </a:solidFill>
          </a:ln>
        </p:spPr>
        <p:txBody>
          <a:bodyPr wrap="none" rtlCol="0" anchor="ctr" anchorCtr="0">
            <a:noAutofit/>
          </a:bodyPr>
          <a:lstStyle/>
          <a:p>
            <a:pPr lvl="0" algn="ctr">
              <a:defRPr/>
            </a:pPr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Tagesdessert oder Kuchen CHF 4.00 | Zum Menü dazu nur CHF 2.00 Aufpreis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-84157" y="6669678"/>
            <a:ext cx="15828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altLang="de-DE" sz="9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Änderungen vorbehalten</a:t>
            </a:r>
            <a:endParaRPr lang="de-CH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4027871" y="2252297"/>
            <a:ext cx="1958724" cy="1184980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Gebratene </a:t>
            </a:r>
            <a:r>
              <a:rPr lang="de-CH" sz="1400" dirty="0" err="1"/>
              <a:t>Pouletbrust</a:t>
            </a:r>
            <a:r>
              <a:rPr lang="de-CH" sz="1400" dirty="0"/>
              <a:t>  Parmesan Sauce  getrocknete Tomaten Oregano / Kräuter Reis</a:t>
            </a:r>
          </a:p>
        </p:txBody>
      </p:sp>
      <p:sp>
        <p:nvSpPr>
          <p:cNvPr id="61" name="Textfeld 60"/>
          <p:cNvSpPr txBox="1"/>
          <p:nvPr/>
        </p:nvSpPr>
        <p:spPr>
          <a:xfrm>
            <a:off x="4026565" y="3513989"/>
            <a:ext cx="1960030" cy="1256394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Rotes Thai Curry / Tofu Asia Gemüse / Koriander Erdnuss  Basmati Reis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322065" y="4805728"/>
            <a:ext cx="1572722" cy="461711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Dessert</a:t>
            </a:r>
          </a:p>
        </p:txBody>
      </p:sp>
      <p:sp>
        <p:nvSpPr>
          <p:cNvPr id="70" name="Textfeld 69"/>
          <p:cNvSpPr txBox="1"/>
          <p:nvPr/>
        </p:nvSpPr>
        <p:spPr>
          <a:xfrm>
            <a:off x="340963" y="1766196"/>
            <a:ext cx="1577195" cy="434957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Salat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1993696" y="2270269"/>
            <a:ext cx="1958724" cy="1184980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Panierte Schweins Schnitzel / Preiselbeer Salzkartoffeln</a:t>
            </a:r>
          </a:p>
        </p:txBody>
      </p:sp>
      <p:sp>
        <p:nvSpPr>
          <p:cNvPr id="51" name="Textfeld 50"/>
          <p:cNvSpPr txBox="1"/>
          <p:nvPr/>
        </p:nvSpPr>
        <p:spPr>
          <a:xfrm>
            <a:off x="2003935" y="3513989"/>
            <a:ext cx="1960030" cy="1256394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fr-CH" sz="1400" dirty="0"/>
              <a:t>Penne / </a:t>
            </a:r>
            <a:r>
              <a:rPr lang="fr-CH" sz="1400" dirty="0" err="1"/>
              <a:t>cremige</a:t>
            </a:r>
            <a:r>
              <a:rPr lang="fr-CH" sz="1400" dirty="0"/>
              <a:t> </a:t>
            </a:r>
            <a:r>
              <a:rPr lang="fr-CH" sz="1400" dirty="0" err="1"/>
              <a:t>Tomatensauce</a:t>
            </a:r>
            <a:r>
              <a:rPr lang="fr-CH" sz="1400" dirty="0"/>
              <a:t>  </a:t>
            </a:r>
            <a:r>
              <a:rPr lang="fr-CH" sz="1400" dirty="0" err="1"/>
              <a:t>Basilikum</a:t>
            </a:r>
            <a:r>
              <a:rPr lang="fr-CH" sz="1400" dirty="0"/>
              <a:t> / Parmesan</a:t>
            </a:r>
            <a:endParaRPr lang="de-CH" sz="1400" dirty="0"/>
          </a:p>
        </p:txBody>
      </p:sp>
      <p:sp>
        <p:nvSpPr>
          <p:cNvPr id="45" name="Textfeld 44"/>
          <p:cNvSpPr txBox="1"/>
          <p:nvPr/>
        </p:nvSpPr>
        <p:spPr>
          <a:xfrm>
            <a:off x="2009990" y="1258021"/>
            <a:ext cx="8037776" cy="439852"/>
          </a:xfrm>
          <a:prstGeom prst="rect">
            <a:avLst/>
          </a:prstGeom>
          <a:noFill/>
          <a:ln w="12700"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Fragen Sie nach unserer aktuellen Tagessuppe! 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55" y="439650"/>
            <a:ext cx="1515203" cy="535196"/>
          </a:xfrm>
          <a:prstGeom prst="rect">
            <a:avLst/>
          </a:prstGeom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id="{F00320D1-F6E8-4073-9F40-43EC74E5282C}"/>
              </a:ext>
            </a:extLst>
          </p:cNvPr>
          <p:cNvSpPr txBox="1"/>
          <p:nvPr/>
        </p:nvSpPr>
        <p:spPr>
          <a:xfrm>
            <a:off x="322065" y="5447278"/>
            <a:ext cx="11570858" cy="544505"/>
          </a:xfrm>
          <a:prstGeom prst="rect">
            <a:avLst/>
          </a:prstGeom>
          <a:solidFill>
            <a:schemeClr val="bg1"/>
          </a:solidFill>
          <a:ln w="12700">
            <a:solidFill>
              <a:srgbClr val="00AA3C"/>
            </a:solidFill>
          </a:ln>
          <a:effectLst/>
        </p:spPr>
        <p:txBody>
          <a:bodyPr wrap="square" rtlCol="0" anchor="ctr">
            <a:noAutofit/>
          </a:bodyPr>
          <a:lstStyle>
            <a:defPPr>
              <a:defRPr lang="de-DE"/>
            </a:defPPr>
            <a:lvl1pPr>
              <a:defRPr sz="1100">
                <a:latin typeface="DeVille con beta 005 Roman" pitchFamily="2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de-CH" sz="1800" b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400" b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2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Early </a:t>
            </a:r>
            <a:r>
              <a:rPr lang="de-CH" sz="120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Luncher</a:t>
            </a:r>
            <a:r>
              <a:rPr lang="de-CH" sz="12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Gratis Softgetränk oder Kaffee bis 11:45 Uhr | Late </a:t>
            </a:r>
            <a:r>
              <a:rPr lang="de-CH" sz="120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Luncher</a:t>
            </a:r>
            <a:r>
              <a:rPr lang="de-CH" sz="12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50% Rabatt auf Buffet ab 13:00 Uhr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2F209188-7568-4314-B6FC-43691665598A}"/>
              </a:ext>
            </a:extLst>
          </p:cNvPr>
          <p:cNvSpPr txBox="1"/>
          <p:nvPr/>
        </p:nvSpPr>
        <p:spPr>
          <a:xfrm>
            <a:off x="10137583" y="2252297"/>
            <a:ext cx="1755340" cy="1174707"/>
          </a:xfrm>
          <a:prstGeom prst="rect">
            <a:avLst/>
          </a:prstGeom>
          <a:solidFill>
            <a:schemeClr val="bg1"/>
          </a:solidFill>
          <a:ln w="12700">
            <a:solidFill>
              <a:srgbClr val="D6A300"/>
            </a:solidFill>
          </a:ln>
          <a:effectLst/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de-CH" sz="1400" dirty="0"/>
              <a:t>Hecht-</a:t>
            </a:r>
            <a:r>
              <a:rPr lang="de-CH" sz="1400" dirty="0" err="1"/>
              <a:t>Knusperli</a:t>
            </a:r>
            <a:r>
              <a:rPr lang="de-CH" sz="1400"/>
              <a:t>  Remouladen-Sauce  </a:t>
            </a:r>
            <a:r>
              <a:rPr lang="de-CH" sz="1400" dirty="0"/>
              <a:t>Wurzel-Spinat Salzkartoffeln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9C505074-71B4-4D90-96A9-15677AFFD8AA}"/>
              </a:ext>
            </a:extLst>
          </p:cNvPr>
          <p:cNvSpPr txBox="1"/>
          <p:nvPr/>
        </p:nvSpPr>
        <p:spPr>
          <a:xfrm>
            <a:off x="10137583" y="3480190"/>
            <a:ext cx="1755340" cy="1022213"/>
          </a:xfrm>
          <a:prstGeom prst="rect">
            <a:avLst/>
          </a:prstGeom>
          <a:solidFill>
            <a:schemeClr val="bg1"/>
          </a:solidFill>
          <a:ln w="12700">
            <a:solidFill>
              <a:srgbClr val="D6A3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Randen-Risotto geröstete Randen  Ziegenfrischkäse </a:t>
            </a:r>
            <a:r>
              <a:rPr lang="de-CH" sz="1400" dirty="0" err="1"/>
              <a:t>Cicorino</a:t>
            </a:r>
            <a:r>
              <a:rPr lang="de-CH" sz="1400" dirty="0"/>
              <a:t>-Rosso  </a:t>
            </a:r>
            <a:r>
              <a:rPr lang="de-CH" sz="1400" dirty="0" err="1"/>
              <a:t>Baumnuss</a:t>
            </a:r>
            <a:endParaRPr lang="de-CH" sz="1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C4014C5-3642-3C58-A891-AF181F6D9C5C}"/>
              </a:ext>
            </a:extLst>
          </p:cNvPr>
          <p:cNvSpPr txBox="1"/>
          <p:nvPr/>
        </p:nvSpPr>
        <p:spPr>
          <a:xfrm>
            <a:off x="10137583" y="1258021"/>
            <a:ext cx="1746732" cy="439852"/>
          </a:xfrm>
          <a:prstGeom prst="rect">
            <a:avLst/>
          </a:prstGeom>
          <a:noFill/>
          <a:ln w="12700">
            <a:solidFill>
              <a:srgbClr val="D6A3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Tagessuppe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1FF7819-C223-4865-FE43-87E78F04FE74}"/>
              </a:ext>
            </a:extLst>
          </p:cNvPr>
          <p:cNvSpPr txBox="1"/>
          <p:nvPr/>
        </p:nvSpPr>
        <p:spPr>
          <a:xfrm>
            <a:off x="10138835" y="1756858"/>
            <a:ext cx="1745480" cy="439852"/>
          </a:xfrm>
          <a:prstGeom prst="rect">
            <a:avLst/>
          </a:prstGeom>
          <a:noFill/>
          <a:ln w="12700">
            <a:solidFill>
              <a:srgbClr val="D6A3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Tagessalat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A1087E1-7155-4365-189D-82D2E93B585A}"/>
              </a:ext>
            </a:extLst>
          </p:cNvPr>
          <p:cNvSpPr txBox="1"/>
          <p:nvPr/>
        </p:nvSpPr>
        <p:spPr>
          <a:xfrm>
            <a:off x="10129871" y="4555587"/>
            <a:ext cx="1754444" cy="860169"/>
          </a:xfrm>
          <a:prstGeom prst="rect">
            <a:avLst/>
          </a:prstGeom>
          <a:noFill/>
          <a:ln w="12700">
            <a:solidFill>
              <a:srgbClr val="D6A300"/>
            </a:solidFill>
          </a:ln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 err="1"/>
              <a:t>Confierte</a:t>
            </a:r>
            <a:r>
              <a:rPr lang="de-CH" sz="1400" dirty="0"/>
              <a:t> Entenkeule / Wild-Jus / Rotkraut Kürbis-Kartoffelstampf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89162C1-CD77-0D0F-7141-79E156E08EA3}"/>
              </a:ext>
            </a:extLst>
          </p:cNvPr>
          <p:cNvSpPr txBox="1"/>
          <p:nvPr/>
        </p:nvSpPr>
        <p:spPr>
          <a:xfrm>
            <a:off x="340963" y="1288547"/>
            <a:ext cx="1577195" cy="434957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Tagessuppe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5B3A49C-A788-BB16-615A-4DF574E07C06}"/>
              </a:ext>
            </a:extLst>
          </p:cNvPr>
          <p:cNvSpPr txBox="1"/>
          <p:nvPr/>
        </p:nvSpPr>
        <p:spPr>
          <a:xfrm>
            <a:off x="322065" y="5939706"/>
            <a:ext cx="11570858" cy="793703"/>
          </a:xfrm>
          <a:prstGeom prst="rect">
            <a:avLst/>
          </a:prstGeom>
          <a:solidFill>
            <a:schemeClr val="bg1"/>
          </a:solidFill>
          <a:ln w="12700">
            <a:solidFill>
              <a:srgbClr val="00AA3C"/>
            </a:solidFill>
          </a:ln>
          <a:effectLst/>
        </p:spPr>
        <p:txBody>
          <a:bodyPr wrap="square" lIns="91440" tIns="45720" rIns="91440" bIns="45720" rtlCol="0" anchor="ctr">
            <a:noAutofit/>
          </a:bodyPr>
          <a:lstStyle>
            <a:defPPr>
              <a:defRPr lang="de-DE"/>
            </a:defPPr>
            <a:lvl1pPr>
              <a:defRPr sz="1100">
                <a:latin typeface="DeVille con beta 005 Roman" pitchFamily="2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de-CH" sz="1300" b="1" dirty="0">
                <a:solidFill>
                  <a:srgbClr val="FF5A00"/>
                </a:solidFill>
                <a:effectLst/>
                <a:latin typeface="Arial"/>
                <a:ea typeface="Calibri"/>
                <a:cs typeface="Times New Roman"/>
              </a:rPr>
              <a:t>Buckhuser Restaurant: Neue Herbstkarte ab 1. </a:t>
            </a:r>
            <a:r>
              <a:rPr lang="de-CH" sz="1300" b="1">
                <a:solidFill>
                  <a:srgbClr val="FF5A00"/>
                </a:solidFill>
                <a:effectLst/>
                <a:latin typeface="Arial"/>
                <a:ea typeface="Calibri"/>
                <a:cs typeface="Times New Roman"/>
              </a:rPr>
              <a:t>Oktober </a:t>
            </a:r>
            <a:r>
              <a:rPr lang="de-CH" sz="1300" b="1" dirty="0">
                <a:solidFill>
                  <a:srgbClr val="FF5A00"/>
                </a:solidFill>
                <a:effectLst/>
                <a:latin typeface="Arial"/>
                <a:ea typeface="Calibri"/>
                <a:cs typeface="Times New Roman"/>
              </a:rPr>
              <a:t>/ Frühstück am Wochenende bis 12 Uhr.</a:t>
            </a:r>
          </a:p>
        </p:txBody>
      </p:sp>
    </p:spTree>
    <p:extLst>
      <p:ext uri="{BB962C8B-B14F-4D97-AF65-F5344CB8AC3E}">
        <p14:creationId xmlns:p14="http://schemas.microsoft.com/office/powerpoint/2010/main" val="3217614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570ab16-1168-4b0e-b3f3-e69e6accd078" xsi:nil="true"/>
    <TaxKeywordTaxHTField xmlns="b570ab16-1168-4b0e-b3f3-e69e6accd078">
      <Terms xmlns="http://schemas.microsoft.com/office/infopath/2007/PartnerControls"/>
    </TaxKeywordTaxHTField>
    <Angebot xmlns="a20a2732-27ab-44ea-aa0e-b1f053996157" xsi:nil="true"/>
    <Beschreibung xmlns="a20a2732-27ab-44ea-aa0e-b1f053996157" xsi:nil="true"/>
    <m7aa2674883f455cae96e89d73cb7650 xmlns="b570ab16-1168-4b0e-b3f3-e69e6accd078">
      <Terms xmlns="http://schemas.microsoft.com/office/infopath/2007/PartnerControls"/>
    </m7aa2674883f455cae96e89d73cb7650>
    <Beschreibung xmlns="b570ab16-1168-4b0e-b3f3-e69e6accd078" xsi:nil="true"/>
    <G_x00fc_ltigbis xmlns="a20a2732-27ab-44ea-aa0e-b1f053996157" xsi:nil="true"/>
    <p3ef5b6ff8344db79b79e693628f3877 xmlns="b570ab16-1168-4b0e-b3f3-e69e6accd078">
      <Terms xmlns="http://schemas.microsoft.com/office/infopath/2007/PartnerControls"/>
    </p3ef5b6ff8344db79b79e693628f3877>
    <Jahr xmlns="a20a2732-27ab-44ea-aa0e-b1f053996157" xsi:nil="true"/>
    <_Flow_SignoffStatus xmlns="a20a2732-27ab-44ea-aa0e-b1f053996157" xsi:nil="true"/>
    <j26af3012b1c44de8a54269804121b45 xmlns="b570ab16-1168-4b0e-b3f3-e69e6accd078">
      <Terms xmlns="http://schemas.microsoft.com/office/infopath/2007/PartnerControls"/>
    </j26af3012b1c44de8a54269804121b45>
    <Jahr xmlns="b570ab16-1168-4b0e-b3f3-e69e6accd078" xsi:nil="true"/>
    <Angebote xmlns="a20a2732-27ab-44ea-aa0e-b1f053996157" xsi:nil="true"/>
    <lcf76f155ced4ddcb4097134ff3c332f xmlns="a20a2732-27ab-44ea-aa0e-b1f05399615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09CD613F00C64FB028FC26CDFA46AD" ma:contentTypeVersion="36" ma:contentTypeDescription="Ein neues Dokument erstellen." ma:contentTypeScope="" ma:versionID="d419827ec8a3a7899959ab4f961d6b29">
  <xsd:schema xmlns:xsd="http://www.w3.org/2001/XMLSchema" xmlns:xs="http://www.w3.org/2001/XMLSchema" xmlns:p="http://schemas.microsoft.com/office/2006/metadata/properties" xmlns:ns2="b570ab16-1168-4b0e-b3f3-e69e6accd078" xmlns:ns3="a20a2732-27ab-44ea-aa0e-b1f053996157" targetNamespace="http://schemas.microsoft.com/office/2006/metadata/properties" ma:root="true" ma:fieldsID="740f82c9abd795a9a4bdf2e532f170c3" ns2:_="" ns3:_="">
    <xsd:import namespace="b570ab16-1168-4b0e-b3f3-e69e6accd078"/>
    <xsd:import namespace="a20a2732-27ab-44ea-aa0e-b1f053996157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2:m7aa2674883f455cae96e89d73cb7650" minOccurs="0"/>
                <xsd:element ref="ns3:MediaServiceAutoTags" minOccurs="0"/>
                <xsd:element ref="ns2:p3ef5b6ff8344db79b79e693628f3877" minOccurs="0"/>
                <xsd:element ref="ns2:Beschreibung" minOccurs="0"/>
                <xsd:element ref="ns2:Jahr" minOccurs="0"/>
                <xsd:element ref="ns2:j26af3012b1c44de8a54269804121b45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Angebot" minOccurs="0"/>
                <xsd:element ref="ns3:Beschreibung" minOccurs="0"/>
                <xsd:element ref="ns3:G_x00fc_ltigbis" minOccurs="0"/>
                <xsd:element ref="ns3:Jahr" minOccurs="0"/>
                <xsd:element ref="ns3:_Flow_SignoffStatus" minOccurs="0"/>
                <xsd:element ref="ns2:SharedWithUsers" minOccurs="0"/>
                <xsd:element ref="ns2:SharedWithDetails" minOccurs="0"/>
                <xsd:element ref="ns3:Angebote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3:MediaServiceObjectDetectorVersions" minOccurs="0"/>
                <xsd:element ref="ns3:MediaLengthInSecond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70ab16-1168-4b0e-b3f3-e69e6accd078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9" nillable="true" ma:taxonomy="true" ma:internalName="TaxKeywordTaxHTField" ma:taxonomyFieldName="TaxKeyword" ma:displayName="Unternehmensstichwörter" ma:fieldId="{23f27201-bee3-471e-b2e7-b64fd8b7ca38}" ma:taxonomyMulti="true" ma:sspId="f301292a-e247-4e3f-8d41-3ff2dbc4c4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7eb568ea-0935-4500-ac66-f6a29ba334ac}" ma:internalName="TaxCatchAll" ma:showField="CatchAllData" ma:web="b570ab16-1168-4b0e-b3f3-e69e6accd0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7aa2674883f455cae96e89d73cb7650" ma:index="12" nillable="true" ma:taxonomy="true" ma:internalName="m7aa2674883f455cae96e89d73cb7650" ma:taxonomyFieldName="ManagedKeyword" ma:displayName="Prozessthema" ma:default="" ma:fieldId="{67aa2674-883f-455c-ae96-e89d73cb7650}" ma:taxonomyMulti="true" ma:sspId="f301292a-e247-4e3f-8d41-3ff2dbc4c400" ma:termSetId="d5a49cda-06ce-400c-a7a4-cfdc8cb3f84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3ef5b6ff8344db79b79e693628f3877" ma:index="15" nillable="true" ma:taxonomy="true" ma:internalName="p3ef5b6ff8344db79b79e693628f3877" ma:taxonomyFieldName="Art" ma:displayName="Art" ma:default="" ma:fieldId="{93ef5b6f-f834-4db7-9b79-e693628f3877}" ma:sspId="f301292a-e247-4e3f-8d41-3ff2dbc4c400" ma:termSetId="609ba562-4279-4435-a7da-ad10f207e8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eschreibung" ma:index="16" nillable="true" ma:displayName="Beschreibung" ma:internalName="Beschreibung">
      <xsd:simpleType>
        <xsd:restriction base="dms:Note">
          <xsd:maxLength value="255"/>
        </xsd:restriction>
      </xsd:simpleType>
    </xsd:element>
    <xsd:element name="Jahr" ma:index="17" nillable="true" ma:displayName="Jahr" ma:internalName="Jahr">
      <xsd:simpleType>
        <xsd:restriction base="dms:Text">
          <xsd:maxLength value="4"/>
        </xsd:restriction>
      </xsd:simpleType>
    </xsd:element>
    <xsd:element name="j26af3012b1c44de8a54269804121b45" ma:index="19" nillable="true" ma:taxonomy="true" ma:internalName="j26af3012b1c44de8a54269804121b45" ma:taxonomyFieldName="GultigFur" ma:displayName="Gültig für" ma:default="" ma:fieldId="{326af301-2b1c-44de-8a54-269804121b45}" ma:taxonomyMulti="true" ma:sspId="f301292a-e247-4e3f-8d41-3ff2dbc4c400" ma:termSetId="c5236618-fe1d-4407-b556-22f63ca6694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0a2732-27ab-44ea-aa0e-b1f053996157" elementFormDefault="qualified">
    <xsd:import namespace="http://schemas.microsoft.com/office/2006/documentManagement/types"/>
    <xsd:import namespace="http://schemas.microsoft.com/office/infopath/2007/PartnerControls"/>
    <xsd:element name="MediaServiceAutoTags" ma:index="13" nillable="true" ma:displayName="Tags" ma:description="" ma:internalName="MediaServiceAutoTags" ma:readOnly="true">
      <xsd:simpleType>
        <xsd:restriction base="dms:Text"/>
      </xsd:simpleType>
    </xsd:element>
    <xsd:element name="MediaServiceMetadata" ma:index="2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Angebot" ma:index="24" nillable="true" ma:displayName="Angebot" ma:format="Dropdown" ma:internalName="Angebot">
      <xsd:simpleType>
        <xsd:restriction base="dms:Choice">
          <xsd:enumeration value="Weinkarte"/>
          <xsd:enumeration value="Weineinleger"/>
          <xsd:enumeration value="Speisekarte"/>
        </xsd:restriction>
      </xsd:simpleType>
    </xsd:element>
    <xsd:element name="Beschreibung" ma:index="25" nillable="true" ma:displayName="Beschreibung" ma:format="Dropdown" ma:internalName="Beschreibung0">
      <xsd:simpleType>
        <xsd:restriction base="dms:Note">
          <xsd:maxLength value="255"/>
        </xsd:restriction>
      </xsd:simpleType>
    </xsd:element>
    <xsd:element name="G_x00fc_ltigbis" ma:index="26" nillable="true" ma:displayName="Gültig bis" ma:format="DateOnly" ma:internalName="G_x00fc_ltigbis">
      <xsd:simpleType>
        <xsd:restriction base="dms:DateTime"/>
      </xsd:simpleType>
    </xsd:element>
    <xsd:element name="Jahr" ma:index="27" nillable="true" ma:displayName="Jahr" ma:format="Dropdown" ma:internalName="Jahr0">
      <xsd:simpleType>
        <xsd:restriction base="dms:Text">
          <xsd:maxLength value="255"/>
        </xsd:restriction>
      </xsd:simpleType>
    </xsd:element>
    <xsd:element name="_Flow_SignoffStatus" ma:index="28" nillable="true" ma:displayName="Status Unterschrift" ma:internalName="Status_x0020_Unterschrift">
      <xsd:simpleType>
        <xsd:restriction base="dms:Text"/>
      </xsd:simpleType>
    </xsd:element>
    <xsd:element name="Angebote" ma:index="31" nillable="true" ma:displayName="Angebote" ma:format="Dropdown" ma:internalName="Angebote">
      <xsd:simpleType>
        <xsd:restriction base="dms:Choice">
          <xsd:enumeration value="Weinkarte"/>
          <xsd:enumeration value="Weineinleger"/>
          <xsd:enumeration value="Speisekarte"/>
          <xsd:enumeration value="Speisekarteeinleger"/>
        </xsd:restriction>
      </xsd:simpleType>
    </xsd:element>
    <xsd:element name="MediaServiceDateTaken" ma:index="3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Bildmarkierungen" ma:readOnly="false" ma:fieldId="{5cf76f15-5ced-4ddc-b409-7134ff3c332f}" ma:taxonomyMulti="true" ma:sspId="f301292a-e247-4e3f-8d41-3ff2dbc4c4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3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4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4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75BCE-2DAC-4F27-974B-797BD18AAA2E}">
  <ds:schemaRefs>
    <ds:schemaRef ds:uri="a20a2732-27ab-44ea-aa0e-b1f053996157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b570ab16-1168-4b0e-b3f3-e69e6accd078"/>
  </ds:schemaRefs>
</ds:datastoreItem>
</file>

<file path=customXml/itemProps2.xml><?xml version="1.0" encoding="utf-8"?>
<ds:datastoreItem xmlns:ds="http://schemas.openxmlformats.org/officeDocument/2006/customXml" ds:itemID="{45F537AE-A5BC-46A9-A582-3EEB66C0D0D7}">
  <ds:schemaRefs>
    <ds:schemaRef ds:uri="a20a2732-27ab-44ea-aa0e-b1f053996157"/>
    <ds:schemaRef ds:uri="b570ab16-1168-4b0e-b3f3-e69e6accd0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80A772C-7175-424E-BC0F-3DFB259388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Microsoft Office PowerPoint</Application>
  <PresentationFormat>Breitbild</PresentationFormat>
  <Paragraphs>34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Reception Placid</dc:creator>
  <cp:keywords/>
  <cp:lastModifiedBy>Masetta Michael</cp:lastModifiedBy>
  <cp:revision>1</cp:revision>
  <cp:lastPrinted>2026-10-15T13:56:30Z</cp:lastPrinted>
  <dcterms:modified xsi:type="dcterms:W3CDTF">2026-10-24T06:32:02Z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0x010100FF09CD613F00C64FB028FC26CDFA46AD</vt:lpwstr>
  </property>
  <property fmtid="{D5CDD505-2E9C-101B-9397-08002B2CF9AE}" pid="3" name="TaxKeyword">
    <vt:lpwstr/>
  </property>
  <property fmtid="{D5CDD505-2E9C-101B-9397-08002B2CF9AE}" pid="4" name="MCKnowledgeTag">
    <vt:lpwstr>1;#Placid|d9d70691-3072-4819-9ae6-ce8e5b072e87</vt:lpwstr>
  </property>
  <property fmtid="{D5CDD505-2E9C-101B-9397-08002B2CF9AE}" pid="5" name="AuthorIds_UIVersion_1024">
    <vt:lpwstr>92</vt:lpwstr>
  </property>
  <property fmtid="{D5CDD505-2E9C-101B-9397-08002B2CF9AE}" pid="6" name="AuthorIds_UIVersion_2048">
    <vt:lpwstr>250</vt:lpwstr>
  </property>
  <property fmtid="{D5CDD505-2E9C-101B-9397-08002B2CF9AE}" pid="7" name="AuthorIds_UIVersion_1536">
    <vt:lpwstr>92</vt:lpwstr>
  </property>
  <property fmtid="{D5CDD505-2E9C-101B-9397-08002B2CF9AE}" pid="8" name="AuthorIds_UIVersion_512">
    <vt:lpwstr>250</vt:lpwstr>
  </property>
  <property fmtid="{D5CDD505-2E9C-101B-9397-08002B2CF9AE}" pid="9" name="ManagedKeyword">
    <vt:lpwstr/>
  </property>
  <property fmtid="{D5CDD505-2E9C-101B-9397-08002B2CF9AE}" pid="10" name="GultigFur">
    <vt:lpwstr/>
  </property>
  <property fmtid="{D5CDD505-2E9C-101B-9397-08002B2CF9AE}" pid="11" name="Art">
    <vt:lpwstr/>
  </property>
  <property fmtid="{D5CDD505-2E9C-101B-9397-08002B2CF9AE}" pid="12" name="MediaServiceImageTags">
    <vt:lpwstr/>
  </property>
</Properties>
</file>