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260" r:id="rId5"/>
  </p:sldIdLst>
  <p:sldSz cx="12192000" cy="6858000"/>
  <p:notesSz cx="7099300" cy="10234613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5A00"/>
    <a:srgbClr val="7ABE28"/>
    <a:srgbClr val="FFC000"/>
    <a:srgbClr val="66FF00"/>
    <a:srgbClr val="00B050"/>
    <a:srgbClr val="EEB500"/>
    <a:srgbClr val="F1A355"/>
    <a:srgbClr val="D6A300"/>
    <a:srgbClr val="666666"/>
    <a:srgbClr val="4AB8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3258729-1747-49B2-B914-FAA0F36A9EB9}" v="11" dt="2026-10-30T18:58:09.75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eception Placid" userId="9a2c6a23-fbcf-4cb9-b746-ea46d8632dc0" providerId="ADAL" clId="{ED7309A6-11B4-438E-95DB-48E4311C1095}"/>
    <pc:docChg chg="undo custSel modSld modNotesMaster">
      <pc:chgData name="Reception Placid" userId="9a2c6a23-fbcf-4cb9-b746-ea46d8632dc0" providerId="ADAL" clId="{ED7309A6-11B4-438E-95DB-48E4311C1095}" dt="2026-10-03T00:16:09.367" v="287" actId="20577"/>
      <pc:docMkLst>
        <pc:docMk/>
      </pc:docMkLst>
      <pc:sldChg chg="modSp mod">
        <pc:chgData name="Reception Placid" userId="9a2c6a23-fbcf-4cb9-b746-ea46d8632dc0" providerId="ADAL" clId="{ED7309A6-11B4-438E-95DB-48E4311C1095}" dt="2026-10-03T00:16:09.367" v="287" actId="20577"/>
        <pc:sldMkLst>
          <pc:docMk/>
          <pc:sldMk cId="3217614320" sldId="260"/>
        </pc:sldMkLst>
        <pc:spChg chg="mod">
          <ac:chgData name="Reception Placid" userId="9a2c6a23-fbcf-4cb9-b746-ea46d8632dc0" providerId="ADAL" clId="{ED7309A6-11B4-438E-95DB-48E4311C1095}" dt="2026-10-03T00:16:09.367" v="287" actId="20577"/>
          <ac:spMkLst>
            <pc:docMk/>
            <pc:sldMk cId="3217614320" sldId="260"/>
            <ac:spMk id="11" creationId="{00000000-0000-0000-0000-000000000000}"/>
          </ac:spMkLst>
        </pc:spChg>
      </pc:sldChg>
    </pc:docChg>
  </pc:docChgLst>
  <pc:docChgLst>
    <pc:chgData name="Masetta Michael" userId="240008e8-f84f-4d0e-b3c3-919ea43b7043" providerId="ADAL" clId="{0EC40B35-623A-4B51-B742-121B22584D09}"/>
    <pc:docChg chg="modSld">
      <pc:chgData name="Masetta Michael" userId="240008e8-f84f-4d0e-b3c3-919ea43b7043" providerId="ADAL" clId="{0EC40B35-623A-4B51-B742-121B22584D09}" dt="2026-10-30T18:58:15.942" v="306" actId="255"/>
      <pc:docMkLst>
        <pc:docMk/>
      </pc:docMkLst>
      <pc:sldChg chg="modSp mod">
        <pc:chgData name="Masetta Michael" userId="240008e8-f84f-4d0e-b3c3-919ea43b7043" providerId="ADAL" clId="{0EC40B35-623A-4B51-B742-121B22584D09}" dt="2026-10-30T18:58:15.942" v="306" actId="255"/>
        <pc:sldMkLst>
          <pc:docMk/>
          <pc:sldMk cId="3217614320" sldId="260"/>
        </pc:sldMkLst>
        <pc:spChg chg="mod">
          <ac:chgData name="Masetta Michael" userId="240008e8-f84f-4d0e-b3c3-919ea43b7043" providerId="ADAL" clId="{0EC40B35-623A-4B51-B742-121B22584D09}" dt="2026-10-30T18:58:15.942" v="306" actId="255"/>
          <ac:spMkLst>
            <pc:docMk/>
            <pc:sldMk cId="3217614320" sldId="260"/>
            <ac:spMk id="6" creationId="{3A1087E1-7155-4365-189D-82D2E93B585A}"/>
          </ac:spMkLst>
        </pc:spChg>
        <pc:spChg chg="mod">
          <ac:chgData name="Masetta Michael" userId="240008e8-f84f-4d0e-b3c3-919ea43b7043" providerId="ADAL" clId="{0EC40B35-623A-4B51-B742-121B22584D09}" dt="2026-10-30T18:54:12.802" v="284" actId="20577"/>
          <ac:spMkLst>
            <pc:docMk/>
            <pc:sldMk cId="3217614320" sldId="260"/>
            <ac:spMk id="11" creationId="{00000000-0000-0000-0000-000000000000}"/>
          </ac:spMkLst>
        </pc:spChg>
        <pc:spChg chg="mod">
          <ac:chgData name="Masetta Michael" userId="240008e8-f84f-4d0e-b3c3-919ea43b7043" providerId="ADAL" clId="{0EC40B35-623A-4B51-B742-121B22584D09}" dt="2026-10-15T13:56:08.126" v="250" actId="20577"/>
          <ac:spMkLst>
            <pc:docMk/>
            <pc:sldMk cId="3217614320" sldId="260"/>
            <ac:spMk id="12" creationId="{C5B3A49C-A788-BB16-615A-4DF574E07C06}"/>
          </ac:spMkLst>
        </pc:spChg>
        <pc:spChg chg="mod">
          <ac:chgData name="Masetta Michael" userId="240008e8-f84f-4d0e-b3c3-919ea43b7043" providerId="ADAL" clId="{0EC40B35-623A-4B51-B742-121B22584D09}" dt="2026-10-30T18:57:00.430" v="297" actId="255"/>
          <ac:spMkLst>
            <pc:docMk/>
            <pc:sldMk cId="3217614320" sldId="260"/>
            <ac:spMk id="31" creationId="{00000000-0000-0000-0000-000000000000}"/>
          </ac:spMkLst>
        </pc:spChg>
        <pc:spChg chg="mod">
          <ac:chgData name="Masetta Michael" userId="240008e8-f84f-4d0e-b3c3-919ea43b7043" providerId="ADAL" clId="{0EC40B35-623A-4B51-B742-121B22584D09}" dt="2026-10-30T18:57:10.543" v="299" actId="255"/>
          <ac:spMkLst>
            <pc:docMk/>
            <pc:sldMk cId="3217614320" sldId="260"/>
            <ac:spMk id="32" creationId="{00000000-0000-0000-0000-000000000000}"/>
          </ac:spMkLst>
        </pc:spChg>
        <pc:spChg chg="mod">
          <ac:chgData name="Masetta Michael" userId="240008e8-f84f-4d0e-b3c3-919ea43b7043" providerId="ADAL" clId="{0EC40B35-623A-4B51-B742-121B22584D09}" dt="2026-10-30T18:57:54.043" v="303" actId="255"/>
          <ac:spMkLst>
            <pc:docMk/>
            <pc:sldMk cId="3217614320" sldId="260"/>
            <ac:spMk id="36" creationId="{2F209188-7568-4314-B6FC-43691665598A}"/>
          </ac:spMkLst>
        </pc:spChg>
        <pc:spChg chg="mod">
          <ac:chgData name="Masetta Michael" userId="240008e8-f84f-4d0e-b3c3-919ea43b7043" providerId="ADAL" clId="{0EC40B35-623A-4B51-B742-121B22584D09}" dt="2026-10-30T18:57:03.980" v="298" actId="255"/>
          <ac:spMkLst>
            <pc:docMk/>
            <pc:sldMk cId="3217614320" sldId="260"/>
            <ac:spMk id="37" creationId="{00000000-0000-0000-0000-000000000000}"/>
          </ac:spMkLst>
        </pc:spChg>
        <pc:spChg chg="mod">
          <ac:chgData name="Masetta Michael" userId="240008e8-f84f-4d0e-b3c3-919ea43b7043" providerId="ADAL" clId="{0EC40B35-623A-4B51-B742-121B22584D09}" dt="2026-10-30T18:57:14.925" v="300" actId="255"/>
          <ac:spMkLst>
            <pc:docMk/>
            <pc:sldMk cId="3217614320" sldId="260"/>
            <ac:spMk id="38" creationId="{00000000-0000-0000-0000-000000000000}"/>
          </ac:spMkLst>
        </pc:spChg>
        <pc:spChg chg="mod">
          <ac:chgData name="Masetta Michael" userId="240008e8-f84f-4d0e-b3c3-919ea43b7043" providerId="ADAL" clId="{0EC40B35-623A-4B51-B742-121B22584D09}" dt="2026-10-30T18:57:57.494" v="304" actId="255"/>
          <ac:spMkLst>
            <pc:docMk/>
            <pc:sldMk cId="3217614320" sldId="260"/>
            <ac:spMk id="39" creationId="{9C505074-71B4-4D90-96A9-15677AFFD8AA}"/>
          </ac:spMkLst>
        </pc:spChg>
        <pc:spChg chg="mod">
          <ac:chgData name="Masetta Michael" userId="240008e8-f84f-4d0e-b3c3-919ea43b7043" providerId="ADAL" clId="{0EC40B35-623A-4B51-B742-121B22584D09}" dt="2026-10-30T18:56:45.831" v="293" actId="255"/>
          <ac:spMkLst>
            <pc:docMk/>
            <pc:sldMk cId="3217614320" sldId="260"/>
            <ac:spMk id="43" creationId="{00000000-0000-0000-0000-000000000000}"/>
          </ac:spMkLst>
        </pc:spChg>
        <pc:spChg chg="mod">
          <ac:chgData name="Masetta Michael" userId="240008e8-f84f-4d0e-b3c3-919ea43b7043" providerId="ADAL" clId="{0EC40B35-623A-4B51-B742-121B22584D09}" dt="2026-10-30T18:56:49.109" v="294" actId="255"/>
          <ac:spMkLst>
            <pc:docMk/>
            <pc:sldMk cId="3217614320" sldId="260"/>
            <ac:spMk id="51" creationId="{00000000-0000-0000-0000-000000000000}"/>
          </ac:spMkLst>
        </pc:spChg>
        <pc:spChg chg="mod">
          <ac:chgData name="Masetta Michael" userId="240008e8-f84f-4d0e-b3c3-919ea43b7043" providerId="ADAL" clId="{0EC40B35-623A-4B51-B742-121B22584D09}" dt="2026-10-30T18:56:52.834" v="295" actId="255"/>
          <ac:spMkLst>
            <pc:docMk/>
            <pc:sldMk cId="3217614320" sldId="260"/>
            <ac:spMk id="53" creationId="{00000000-0000-0000-0000-000000000000}"/>
          </ac:spMkLst>
        </pc:spChg>
        <pc:spChg chg="mod">
          <ac:chgData name="Masetta Michael" userId="240008e8-f84f-4d0e-b3c3-919ea43b7043" providerId="ADAL" clId="{0EC40B35-623A-4B51-B742-121B22584D09}" dt="2026-10-30T18:56:56.628" v="296" actId="255"/>
          <ac:spMkLst>
            <pc:docMk/>
            <pc:sldMk cId="3217614320" sldId="260"/>
            <ac:spMk id="61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7" y="0"/>
            <a:ext cx="3077136" cy="512304"/>
          </a:xfrm>
          <a:prstGeom prst="rect">
            <a:avLst/>
          </a:prstGeom>
        </p:spPr>
        <p:txBody>
          <a:bodyPr vert="horz" lIns="94558" tIns="47278" rIns="94558" bIns="47278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4020513" y="0"/>
            <a:ext cx="3077136" cy="512304"/>
          </a:xfrm>
          <a:prstGeom prst="rect">
            <a:avLst/>
          </a:prstGeom>
        </p:spPr>
        <p:txBody>
          <a:bodyPr vert="horz" lIns="94558" tIns="47278" rIns="94558" bIns="47278" rtlCol="0"/>
          <a:lstStyle>
            <a:lvl1pPr algn="r">
              <a:defRPr sz="1200"/>
            </a:lvl1pPr>
          </a:lstStyle>
          <a:p>
            <a:fld id="{408EDD7E-8475-4FB3-9852-C24080088B7F}" type="datetimeFigureOut">
              <a:rPr lang="de-CH" smtClean="0"/>
              <a:t>30.10.2026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79425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558" tIns="47278" rIns="94558" bIns="47278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709600" y="4924990"/>
            <a:ext cx="5680103" cy="4029684"/>
          </a:xfrm>
          <a:prstGeom prst="rect">
            <a:avLst/>
          </a:prstGeom>
        </p:spPr>
        <p:txBody>
          <a:bodyPr vert="horz" lIns="94558" tIns="47278" rIns="94558" bIns="47278" rtlCol="0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7" y="9722309"/>
            <a:ext cx="3077136" cy="512304"/>
          </a:xfrm>
          <a:prstGeom prst="rect">
            <a:avLst/>
          </a:prstGeom>
        </p:spPr>
        <p:txBody>
          <a:bodyPr vert="horz" lIns="94558" tIns="47278" rIns="94558" bIns="47278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4020513" y="9722309"/>
            <a:ext cx="3077136" cy="512304"/>
          </a:xfrm>
          <a:prstGeom prst="rect">
            <a:avLst/>
          </a:prstGeom>
        </p:spPr>
        <p:txBody>
          <a:bodyPr vert="horz" lIns="94558" tIns="47278" rIns="94558" bIns="47278" rtlCol="0" anchor="b"/>
          <a:lstStyle>
            <a:lvl1pPr algn="r">
              <a:defRPr sz="1200"/>
            </a:lvl1pPr>
          </a:lstStyle>
          <a:p>
            <a:fld id="{C1730245-0701-4762-A2A7-098A3B928FFE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7569665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730245-0701-4762-A2A7-098A3B928FFE}" type="slidenum">
              <a:rPr lang="de-CH" smtClean="0"/>
              <a:t>1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9605704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903D6-3F47-450C-B935-CA1F503E6E00}" type="datetimeFigureOut">
              <a:rPr lang="de-CH" smtClean="0"/>
              <a:t>30.10.2026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C82B4-5C28-4B4F-AB24-B0C2AA1AA51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6351483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903D6-3F47-450C-B935-CA1F503E6E00}" type="datetimeFigureOut">
              <a:rPr lang="de-CH" smtClean="0"/>
              <a:t>30.10.2026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C82B4-5C28-4B4F-AB24-B0C2AA1AA51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7442356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903D6-3F47-450C-B935-CA1F503E6E00}" type="datetimeFigureOut">
              <a:rPr lang="de-CH" smtClean="0"/>
              <a:t>30.10.2026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C82B4-5C28-4B4F-AB24-B0C2AA1AA51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0341877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903D6-3F47-450C-B935-CA1F503E6E00}" type="datetimeFigureOut">
              <a:rPr lang="de-CH" smtClean="0"/>
              <a:t>30.10.2026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C82B4-5C28-4B4F-AB24-B0C2AA1AA51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1782891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903D6-3F47-450C-B935-CA1F503E6E00}" type="datetimeFigureOut">
              <a:rPr lang="de-CH" smtClean="0"/>
              <a:t>30.10.2026</a:t>
            </a:fld>
            <a:endParaRPr lang="de-CH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C82B4-5C28-4B4F-AB24-B0C2AA1AA51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4635439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903D6-3F47-450C-B935-CA1F503E6E00}" type="datetimeFigureOut">
              <a:rPr lang="de-CH" smtClean="0"/>
              <a:t>30.10.2026</a:t>
            </a:fld>
            <a:endParaRPr lang="de-CH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C82B4-5C28-4B4F-AB24-B0C2AA1AA51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1537128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903D6-3F47-450C-B935-CA1F503E6E00}" type="datetimeFigureOut">
              <a:rPr lang="de-CH" smtClean="0"/>
              <a:t>30.10.2026</a:t>
            </a:fld>
            <a:endParaRPr lang="de-CH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C82B4-5C28-4B4F-AB24-B0C2AA1AA51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8905054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903D6-3F47-450C-B935-CA1F503E6E00}" type="datetimeFigureOut">
              <a:rPr lang="de-CH" smtClean="0"/>
              <a:t>30.10.2026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C82B4-5C28-4B4F-AB24-B0C2AA1AA51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6329837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903D6-3F47-450C-B935-CA1F503E6E00}" type="datetimeFigureOut">
              <a:rPr lang="de-CH" smtClean="0"/>
              <a:t>30.10.2026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C82B4-5C28-4B4F-AB24-B0C2AA1AA51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1456283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903D6-3F47-450C-B935-CA1F503E6E00}" type="datetimeFigureOut">
              <a:rPr lang="de-CH" smtClean="0"/>
              <a:t>30.10.2026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C82B4-5C28-4B4F-AB24-B0C2AA1AA51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395251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903D6-3F47-450C-B935-CA1F503E6E00}" type="datetimeFigureOut">
              <a:rPr lang="de-CH" smtClean="0"/>
              <a:t>30.10.2026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C82B4-5C28-4B4F-AB24-B0C2AA1AA51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8563211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903D6-3F47-450C-B935-CA1F503E6E00}" type="datetimeFigureOut">
              <a:rPr lang="de-CH" smtClean="0"/>
              <a:t>30.10.2026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1C82B4-5C28-4B4F-AB24-B0C2AA1AA51D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681732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feld 7"/>
          <p:cNvSpPr txBox="1"/>
          <p:nvPr/>
        </p:nvSpPr>
        <p:spPr>
          <a:xfrm>
            <a:off x="1992015" y="169573"/>
            <a:ext cx="9892300" cy="715089"/>
          </a:xfrm>
          <a:prstGeom prst="round2DiagRect">
            <a:avLst>
              <a:gd name="adj1" fmla="val 16667"/>
              <a:gd name="adj2" fmla="val 8669"/>
            </a:avLst>
          </a:prstGeom>
          <a:solidFill>
            <a:srgbClr val="66FF00"/>
          </a:solidFill>
          <a:ln>
            <a:solidFill>
              <a:srgbClr val="4AB800"/>
            </a:solidFill>
          </a:ln>
        </p:spPr>
        <p:txBody>
          <a:bodyPr wrap="square" rtlCol="0">
            <a:spAutoFit/>
          </a:bodyPr>
          <a:lstStyle/>
          <a:p>
            <a:r>
              <a:rPr lang="de-CH" sz="3600">
                <a:latin typeface="Arial" panose="020B0604020202020204" pitchFamily="34" charset="0"/>
                <a:cs typeface="Arial" panose="020B0604020202020204" pitchFamily="34" charset="0"/>
              </a:rPr>
              <a:t>Wochen-Mittagsmenus</a:t>
            </a:r>
          </a:p>
        </p:txBody>
      </p:sp>
      <p:sp>
        <p:nvSpPr>
          <p:cNvPr id="11" name="Textfeld 10"/>
          <p:cNvSpPr txBox="1"/>
          <p:nvPr/>
        </p:nvSpPr>
        <p:spPr>
          <a:xfrm>
            <a:off x="6951668" y="185856"/>
            <a:ext cx="4837377" cy="694159"/>
          </a:xfrm>
          <a:prstGeom prst="rect">
            <a:avLst/>
          </a:prstGeom>
          <a:solidFill>
            <a:srgbClr val="66FF00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de-CH" sz="1600" dirty="0">
                <a:latin typeface="Arial"/>
                <a:cs typeface="Arial"/>
              </a:rPr>
              <a:t>02. November – 06. November 2026</a:t>
            </a:r>
          </a:p>
          <a:p>
            <a:pPr algn="r"/>
            <a:r>
              <a:rPr lang="de-CH" sz="1100" dirty="0">
                <a:latin typeface="Arial"/>
                <a:cs typeface="Arial"/>
              </a:rPr>
              <a:t>Öffnungszeiten: Montag bis Donnerstag von 11.00 bis 13.30 Uhr</a:t>
            </a:r>
          </a:p>
          <a:p>
            <a:pPr algn="r"/>
            <a:r>
              <a:rPr lang="de-CH" sz="1100" dirty="0">
                <a:latin typeface="Arial"/>
                <a:cs typeface="Arial"/>
              </a:rPr>
              <a:t>Freitags bedienen wir Sie gerne von 11:30 – 13:30 im Rest. Buckhuser</a:t>
            </a:r>
          </a:p>
        </p:txBody>
      </p:sp>
      <p:sp>
        <p:nvSpPr>
          <p:cNvPr id="41" name="Textfeld 40"/>
          <p:cNvSpPr txBox="1"/>
          <p:nvPr/>
        </p:nvSpPr>
        <p:spPr>
          <a:xfrm>
            <a:off x="1992015" y="958784"/>
            <a:ext cx="1962000" cy="260795"/>
          </a:xfrm>
          <a:prstGeom prst="round2DiagRect">
            <a:avLst/>
          </a:prstGeom>
          <a:solidFill>
            <a:srgbClr val="66FF00"/>
          </a:solidFill>
          <a:ln>
            <a:solidFill>
              <a:srgbClr val="4AB800"/>
            </a:solidFill>
          </a:ln>
        </p:spPr>
        <p:txBody>
          <a:bodyPr wrap="square" rtlCol="0" anchor="ctr" anchorCtr="0">
            <a:noAutofit/>
          </a:bodyPr>
          <a:lstStyle/>
          <a:p>
            <a:r>
              <a:rPr lang="de-CH" sz="1600">
                <a:latin typeface="Arial" panose="020B0604020202020204" pitchFamily="34" charset="0"/>
                <a:cs typeface="Arial" panose="020B0604020202020204" pitchFamily="34" charset="0"/>
              </a:rPr>
              <a:t>Montag</a:t>
            </a:r>
          </a:p>
        </p:txBody>
      </p:sp>
      <p:sp>
        <p:nvSpPr>
          <p:cNvPr id="19" name="Textfeld 18"/>
          <p:cNvSpPr txBox="1"/>
          <p:nvPr/>
        </p:nvSpPr>
        <p:spPr>
          <a:xfrm>
            <a:off x="2009990" y="1761301"/>
            <a:ext cx="8027276" cy="439852"/>
          </a:xfrm>
          <a:prstGeom prst="rect">
            <a:avLst/>
          </a:prstGeom>
          <a:noFill/>
          <a:ln w="12700">
            <a:solidFill>
              <a:srgbClr val="4AB800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de-CH" sz="1200">
                <a:latin typeface="Arial" panose="020B0604020202020204" pitchFamily="34" charset="0"/>
                <a:cs typeface="Arial" panose="020B0604020202020204" pitchFamily="34" charset="0"/>
              </a:rPr>
              <a:t>Salatbuffet</a:t>
            </a:r>
          </a:p>
        </p:txBody>
      </p:sp>
      <p:sp>
        <p:nvSpPr>
          <p:cNvPr id="22" name="Textfeld 21"/>
          <p:cNvSpPr txBox="1"/>
          <p:nvPr/>
        </p:nvSpPr>
        <p:spPr>
          <a:xfrm>
            <a:off x="4024595" y="949908"/>
            <a:ext cx="1962000" cy="260332"/>
          </a:xfrm>
          <a:prstGeom prst="round2DiagRect">
            <a:avLst/>
          </a:prstGeom>
          <a:solidFill>
            <a:srgbClr val="66FF00"/>
          </a:solidFill>
          <a:ln>
            <a:solidFill>
              <a:srgbClr val="4AB800"/>
            </a:solidFill>
          </a:ln>
        </p:spPr>
        <p:txBody>
          <a:bodyPr wrap="square" rtlCol="0" anchor="ctr" anchorCtr="0">
            <a:noAutofit/>
          </a:bodyPr>
          <a:lstStyle/>
          <a:p>
            <a:r>
              <a:rPr lang="de-CH" sz="1600">
                <a:latin typeface="Arial" panose="020B0604020202020204" pitchFamily="34" charset="0"/>
                <a:cs typeface="Arial" panose="020B0604020202020204" pitchFamily="34" charset="0"/>
              </a:rPr>
              <a:t>Dienstag</a:t>
            </a:r>
          </a:p>
        </p:txBody>
      </p:sp>
      <p:sp>
        <p:nvSpPr>
          <p:cNvPr id="23" name="Textfeld 22"/>
          <p:cNvSpPr txBox="1"/>
          <p:nvPr/>
        </p:nvSpPr>
        <p:spPr>
          <a:xfrm>
            <a:off x="6057175" y="948212"/>
            <a:ext cx="1958010" cy="262027"/>
          </a:xfrm>
          <a:prstGeom prst="round2DiagRect">
            <a:avLst/>
          </a:prstGeom>
          <a:solidFill>
            <a:srgbClr val="66FF00"/>
          </a:solidFill>
          <a:ln>
            <a:solidFill>
              <a:srgbClr val="4AB800"/>
            </a:solidFill>
          </a:ln>
        </p:spPr>
        <p:txBody>
          <a:bodyPr wrap="square" rtlCol="0" anchor="ctr" anchorCtr="0">
            <a:noAutofit/>
          </a:bodyPr>
          <a:lstStyle/>
          <a:p>
            <a:r>
              <a:rPr lang="de-CH" sz="1600">
                <a:latin typeface="Arial" panose="020B0604020202020204" pitchFamily="34" charset="0"/>
                <a:cs typeface="Arial" panose="020B0604020202020204" pitchFamily="34" charset="0"/>
              </a:rPr>
              <a:t>Mittwoch</a:t>
            </a:r>
          </a:p>
        </p:txBody>
      </p:sp>
      <p:sp>
        <p:nvSpPr>
          <p:cNvPr id="24" name="Textfeld 23"/>
          <p:cNvSpPr txBox="1"/>
          <p:nvPr/>
        </p:nvSpPr>
        <p:spPr>
          <a:xfrm>
            <a:off x="8085765" y="941031"/>
            <a:ext cx="1962000" cy="260332"/>
          </a:xfrm>
          <a:prstGeom prst="round2DiagRect">
            <a:avLst/>
          </a:prstGeom>
          <a:solidFill>
            <a:srgbClr val="66FF00"/>
          </a:solidFill>
          <a:ln>
            <a:solidFill>
              <a:srgbClr val="4AB800"/>
            </a:solidFill>
          </a:ln>
        </p:spPr>
        <p:txBody>
          <a:bodyPr wrap="square" rtlCol="0" anchor="ctr" anchorCtr="0">
            <a:noAutofit/>
          </a:bodyPr>
          <a:lstStyle/>
          <a:p>
            <a:r>
              <a:rPr lang="de-CH" sz="1600">
                <a:latin typeface="Arial" panose="020B0604020202020204" pitchFamily="34" charset="0"/>
                <a:cs typeface="Arial" panose="020B0604020202020204" pitchFamily="34" charset="0"/>
              </a:rPr>
              <a:t>Donnerstag</a:t>
            </a:r>
          </a:p>
        </p:txBody>
      </p:sp>
      <p:sp>
        <p:nvSpPr>
          <p:cNvPr id="25" name="Textfeld 24"/>
          <p:cNvSpPr txBox="1"/>
          <p:nvPr/>
        </p:nvSpPr>
        <p:spPr>
          <a:xfrm>
            <a:off x="10116757" y="941029"/>
            <a:ext cx="1745480" cy="248625"/>
          </a:xfrm>
          <a:prstGeom prst="round2DiagRect">
            <a:avLst/>
          </a:prstGeom>
          <a:solidFill>
            <a:srgbClr val="FFC000"/>
          </a:solidFill>
          <a:ln>
            <a:solidFill>
              <a:srgbClr val="D6A300"/>
            </a:solidFill>
          </a:ln>
        </p:spPr>
        <p:txBody>
          <a:bodyPr wrap="square" rtlCol="0" anchor="ctr" anchorCtr="0">
            <a:noAutofit/>
          </a:bodyPr>
          <a:lstStyle/>
          <a:p>
            <a:r>
              <a:rPr lang="de-CH" sz="1400">
                <a:latin typeface="Arial" panose="020B0604020202020204" pitchFamily="34" charset="0"/>
                <a:cs typeface="Arial" panose="020B0604020202020204" pitchFamily="34" charset="0"/>
              </a:rPr>
              <a:t>       Freitag</a:t>
            </a:r>
          </a:p>
        </p:txBody>
      </p:sp>
      <p:sp>
        <p:nvSpPr>
          <p:cNvPr id="28" name="Textfeld 27"/>
          <p:cNvSpPr txBox="1"/>
          <p:nvPr/>
        </p:nvSpPr>
        <p:spPr>
          <a:xfrm>
            <a:off x="345437" y="2255645"/>
            <a:ext cx="1572722" cy="1178361"/>
          </a:xfrm>
          <a:prstGeom prst="round2DiagRect">
            <a:avLst/>
          </a:prstGeom>
          <a:solidFill>
            <a:srgbClr val="66FF00"/>
          </a:solidFill>
          <a:ln>
            <a:solidFill>
              <a:srgbClr val="4AB800"/>
            </a:solidFill>
          </a:ln>
        </p:spPr>
        <p:txBody>
          <a:bodyPr wrap="square" rtlCol="0" anchor="ctr" anchorCtr="0">
            <a:noAutofit/>
          </a:bodyPr>
          <a:lstStyle/>
          <a:p>
            <a:r>
              <a:rPr lang="de-CH" sz="1600">
                <a:latin typeface="Arial" panose="020B0604020202020204" pitchFamily="34" charset="0"/>
                <a:cs typeface="Arial" panose="020B0604020202020204" pitchFamily="34" charset="0"/>
              </a:rPr>
              <a:t>Fleisch Menu</a:t>
            </a:r>
          </a:p>
        </p:txBody>
      </p:sp>
      <p:sp>
        <p:nvSpPr>
          <p:cNvPr id="31" name="Textfeld 30"/>
          <p:cNvSpPr txBox="1"/>
          <p:nvPr/>
        </p:nvSpPr>
        <p:spPr>
          <a:xfrm>
            <a:off x="6043150" y="2276639"/>
            <a:ext cx="1949871" cy="1174713"/>
          </a:xfrm>
          <a:prstGeom prst="rect">
            <a:avLst/>
          </a:prstGeom>
          <a:solidFill>
            <a:schemeClr val="bg1"/>
          </a:solidFill>
          <a:ln w="12700">
            <a:solidFill>
              <a:srgbClr val="4AB800"/>
            </a:solidFill>
          </a:ln>
          <a:effectLst/>
        </p:spPr>
        <p:txBody>
          <a:bodyPr wrap="square" lIns="91440" tIns="45720" rIns="91440" bIns="45720" rtlCol="0" anchor="ctr">
            <a:noAutofit/>
          </a:bodyPr>
          <a:lstStyle/>
          <a:p>
            <a:r>
              <a:rPr lang="de-CH" sz="1400" dirty="0"/>
              <a:t>Rinder Hackbraten / Senf-Rahm Sauce / Kartoffelstampf </a:t>
            </a:r>
          </a:p>
        </p:txBody>
      </p:sp>
      <p:sp>
        <p:nvSpPr>
          <p:cNvPr id="34" name="Textfeld 33"/>
          <p:cNvSpPr txBox="1"/>
          <p:nvPr/>
        </p:nvSpPr>
        <p:spPr>
          <a:xfrm>
            <a:off x="322065" y="3487361"/>
            <a:ext cx="1596094" cy="1257819"/>
          </a:xfrm>
          <a:prstGeom prst="round2DiagRect">
            <a:avLst/>
          </a:prstGeom>
          <a:solidFill>
            <a:srgbClr val="66FF00"/>
          </a:solidFill>
          <a:ln>
            <a:solidFill>
              <a:srgbClr val="4AB800"/>
            </a:solidFill>
          </a:ln>
        </p:spPr>
        <p:txBody>
          <a:bodyPr wrap="square" rtlCol="0" anchor="ctr" anchorCtr="0">
            <a:noAutofit/>
          </a:bodyPr>
          <a:lstStyle/>
          <a:p>
            <a:r>
              <a:rPr lang="de-CH" sz="1600">
                <a:latin typeface="Arial" panose="020B0604020202020204" pitchFamily="34" charset="0"/>
                <a:cs typeface="Arial" panose="020B0604020202020204" pitchFamily="34" charset="0"/>
              </a:rPr>
              <a:t>Vegetarisches Menu</a:t>
            </a:r>
          </a:p>
        </p:txBody>
      </p:sp>
      <p:sp>
        <p:nvSpPr>
          <p:cNvPr id="32" name="Textfeld 31"/>
          <p:cNvSpPr txBox="1"/>
          <p:nvPr/>
        </p:nvSpPr>
        <p:spPr>
          <a:xfrm>
            <a:off x="8073677" y="2242027"/>
            <a:ext cx="1963589" cy="1174707"/>
          </a:xfrm>
          <a:prstGeom prst="rect">
            <a:avLst/>
          </a:prstGeom>
          <a:solidFill>
            <a:schemeClr val="bg1"/>
          </a:solidFill>
          <a:ln w="12700">
            <a:solidFill>
              <a:srgbClr val="4AB800"/>
            </a:solidFill>
          </a:ln>
          <a:effectLst/>
        </p:spPr>
        <p:txBody>
          <a:bodyPr wrap="square" lIns="91440" tIns="45720" rIns="91440" bIns="45720" rtlCol="0" anchor="ctr">
            <a:noAutofit/>
          </a:bodyPr>
          <a:lstStyle/>
          <a:p>
            <a:r>
              <a:rPr lang="de-CH" sz="1400" dirty="0"/>
              <a:t>Poulet Frikassee / glasierte Karotten-Erbsen / Pilaw Reis</a:t>
            </a:r>
          </a:p>
        </p:txBody>
      </p:sp>
      <p:sp>
        <p:nvSpPr>
          <p:cNvPr id="37" name="Textfeld 36"/>
          <p:cNvSpPr txBox="1"/>
          <p:nvPr/>
        </p:nvSpPr>
        <p:spPr>
          <a:xfrm>
            <a:off x="6060448" y="3513989"/>
            <a:ext cx="1951464" cy="1257819"/>
          </a:xfrm>
          <a:prstGeom prst="rect">
            <a:avLst/>
          </a:prstGeom>
          <a:solidFill>
            <a:schemeClr val="bg1"/>
          </a:solidFill>
          <a:ln w="12700">
            <a:solidFill>
              <a:srgbClr val="4AB800"/>
            </a:solidFill>
          </a:ln>
          <a:effectLst/>
        </p:spPr>
        <p:txBody>
          <a:bodyPr wrap="square" lIns="91440" tIns="45720" rIns="91440" bIns="45720" rtlCol="0" anchor="ctr" anchorCtr="0">
            <a:noAutofit/>
          </a:bodyPr>
          <a:lstStyle/>
          <a:p>
            <a:r>
              <a:rPr lang="de-CH" sz="1400" dirty="0" err="1"/>
              <a:t>Gerstotto</a:t>
            </a:r>
            <a:r>
              <a:rPr lang="de-CH" sz="1400" dirty="0"/>
              <a:t> / geröstete Pilze / Pastinaken / Haselnuss / Rosmarin</a:t>
            </a:r>
          </a:p>
        </p:txBody>
      </p:sp>
      <p:sp>
        <p:nvSpPr>
          <p:cNvPr id="38" name="Textfeld 37"/>
          <p:cNvSpPr txBox="1"/>
          <p:nvPr/>
        </p:nvSpPr>
        <p:spPr>
          <a:xfrm>
            <a:off x="8073677" y="3486324"/>
            <a:ext cx="1963589" cy="1254198"/>
          </a:xfrm>
          <a:prstGeom prst="rect">
            <a:avLst/>
          </a:prstGeom>
          <a:solidFill>
            <a:schemeClr val="bg1"/>
          </a:solidFill>
          <a:ln w="12700">
            <a:solidFill>
              <a:srgbClr val="4AB800"/>
            </a:solidFill>
          </a:ln>
          <a:effectLst/>
        </p:spPr>
        <p:txBody>
          <a:bodyPr wrap="square" lIns="91440" tIns="45720" rIns="91440" bIns="45720" rtlCol="0" anchor="ctr" anchorCtr="0">
            <a:noAutofit/>
          </a:bodyPr>
          <a:lstStyle/>
          <a:p>
            <a:r>
              <a:rPr lang="de-CH" sz="1400" dirty="0"/>
              <a:t>Geschmorte Balsamico Linsen / geröstete Randen &amp; Trauben / Ziegenfrischkäse</a:t>
            </a:r>
          </a:p>
        </p:txBody>
      </p:sp>
      <p:sp>
        <p:nvSpPr>
          <p:cNvPr id="84" name="Textfeld 83"/>
          <p:cNvSpPr txBox="1"/>
          <p:nvPr/>
        </p:nvSpPr>
        <p:spPr>
          <a:xfrm>
            <a:off x="1981812" y="4813358"/>
            <a:ext cx="8065953" cy="438482"/>
          </a:xfrm>
          <a:prstGeom prst="rect">
            <a:avLst/>
          </a:prstGeom>
          <a:noFill/>
          <a:ln w="12700">
            <a:solidFill>
              <a:srgbClr val="4AB800"/>
            </a:solidFill>
          </a:ln>
        </p:spPr>
        <p:txBody>
          <a:bodyPr wrap="none" rtlCol="0" anchor="ctr" anchorCtr="0">
            <a:noAutofit/>
          </a:bodyPr>
          <a:lstStyle/>
          <a:p>
            <a:pPr lvl="0" algn="ctr">
              <a:defRPr/>
            </a:pPr>
            <a:r>
              <a:rPr lang="de-CH" sz="1200">
                <a:latin typeface="Arial" panose="020B0604020202020204" pitchFamily="34" charset="0"/>
                <a:cs typeface="Arial" panose="020B0604020202020204" pitchFamily="34" charset="0"/>
              </a:rPr>
              <a:t>Tagesdessert oder Kuchen CHF 4.00 | Zum Menü dazu nur CHF 2.00 Aufpreis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-84157" y="6669678"/>
            <a:ext cx="158280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altLang="de-DE" sz="90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Änderungen vorbehalten</a:t>
            </a:r>
            <a:endParaRPr lang="de-CH" sz="9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Textfeld 52"/>
          <p:cNvSpPr txBox="1"/>
          <p:nvPr/>
        </p:nvSpPr>
        <p:spPr>
          <a:xfrm>
            <a:off x="4027871" y="2252297"/>
            <a:ext cx="1958724" cy="1184980"/>
          </a:xfrm>
          <a:prstGeom prst="rect">
            <a:avLst/>
          </a:prstGeom>
          <a:solidFill>
            <a:schemeClr val="bg1"/>
          </a:solidFill>
          <a:ln w="12700">
            <a:solidFill>
              <a:srgbClr val="4AB800"/>
            </a:solidFill>
          </a:ln>
          <a:effectLst/>
        </p:spPr>
        <p:txBody>
          <a:bodyPr wrap="square" lIns="91440" tIns="45720" rIns="91440" bIns="45720" rtlCol="0" anchor="ctr" anchorCtr="0">
            <a:noAutofit/>
          </a:bodyPr>
          <a:lstStyle/>
          <a:p>
            <a:r>
              <a:rPr lang="de-CH" sz="1400" dirty="0"/>
              <a:t>Geschmorter Rinderbraten / Knusprige Kartoffeln</a:t>
            </a:r>
          </a:p>
        </p:txBody>
      </p:sp>
      <p:sp>
        <p:nvSpPr>
          <p:cNvPr id="61" name="Textfeld 60"/>
          <p:cNvSpPr txBox="1"/>
          <p:nvPr/>
        </p:nvSpPr>
        <p:spPr>
          <a:xfrm>
            <a:off x="4026565" y="3513989"/>
            <a:ext cx="1960030" cy="1256394"/>
          </a:xfrm>
          <a:prstGeom prst="rect">
            <a:avLst/>
          </a:prstGeom>
          <a:solidFill>
            <a:schemeClr val="bg1"/>
          </a:solidFill>
          <a:ln w="12700">
            <a:solidFill>
              <a:srgbClr val="4AB800"/>
            </a:solidFill>
          </a:ln>
          <a:effectLst/>
        </p:spPr>
        <p:txBody>
          <a:bodyPr wrap="square" lIns="91440" tIns="45720" rIns="91440" bIns="45720" rtlCol="0" anchor="ctr" anchorCtr="0">
            <a:noAutofit/>
          </a:bodyPr>
          <a:lstStyle/>
          <a:p>
            <a:r>
              <a:rPr lang="de-CH" sz="1400" dirty="0"/>
              <a:t>Kürbis Gnocchi / Salbei Butter / Kürbis Creme / junger Spinat </a:t>
            </a:r>
          </a:p>
        </p:txBody>
      </p:sp>
      <p:sp>
        <p:nvSpPr>
          <p:cNvPr id="42" name="Textfeld 41"/>
          <p:cNvSpPr txBox="1"/>
          <p:nvPr/>
        </p:nvSpPr>
        <p:spPr>
          <a:xfrm>
            <a:off x="322065" y="4805728"/>
            <a:ext cx="1572722" cy="461711"/>
          </a:xfrm>
          <a:prstGeom prst="round2DiagRect">
            <a:avLst/>
          </a:prstGeom>
          <a:solidFill>
            <a:srgbClr val="66FF00"/>
          </a:solidFill>
          <a:ln>
            <a:solidFill>
              <a:srgbClr val="4AB800"/>
            </a:solidFill>
          </a:ln>
        </p:spPr>
        <p:txBody>
          <a:bodyPr wrap="square" rtlCol="0" anchor="ctr" anchorCtr="0">
            <a:noAutofit/>
          </a:bodyPr>
          <a:lstStyle/>
          <a:p>
            <a:r>
              <a:rPr lang="de-CH" sz="1600">
                <a:latin typeface="Arial" panose="020B0604020202020204" pitchFamily="34" charset="0"/>
                <a:cs typeface="Arial" panose="020B0604020202020204" pitchFamily="34" charset="0"/>
              </a:rPr>
              <a:t>Dessert</a:t>
            </a:r>
          </a:p>
        </p:txBody>
      </p:sp>
      <p:sp>
        <p:nvSpPr>
          <p:cNvPr id="70" name="Textfeld 69"/>
          <p:cNvSpPr txBox="1"/>
          <p:nvPr/>
        </p:nvSpPr>
        <p:spPr>
          <a:xfrm>
            <a:off x="340963" y="1766196"/>
            <a:ext cx="1577195" cy="434957"/>
          </a:xfrm>
          <a:prstGeom prst="round2DiagRect">
            <a:avLst/>
          </a:prstGeom>
          <a:solidFill>
            <a:srgbClr val="66FF00"/>
          </a:solidFill>
          <a:ln>
            <a:solidFill>
              <a:srgbClr val="4AB800"/>
            </a:solidFill>
          </a:ln>
        </p:spPr>
        <p:txBody>
          <a:bodyPr wrap="square" rtlCol="0" anchor="ctr" anchorCtr="0">
            <a:noAutofit/>
          </a:bodyPr>
          <a:lstStyle/>
          <a:p>
            <a:r>
              <a:rPr lang="de-CH" sz="1600">
                <a:latin typeface="Arial" panose="020B0604020202020204" pitchFamily="34" charset="0"/>
                <a:cs typeface="Arial" panose="020B0604020202020204" pitchFamily="34" charset="0"/>
              </a:rPr>
              <a:t>Salat</a:t>
            </a:r>
          </a:p>
        </p:txBody>
      </p:sp>
      <p:sp>
        <p:nvSpPr>
          <p:cNvPr id="43" name="Textfeld 42"/>
          <p:cNvSpPr txBox="1"/>
          <p:nvPr/>
        </p:nvSpPr>
        <p:spPr>
          <a:xfrm>
            <a:off x="1993696" y="2270269"/>
            <a:ext cx="1958724" cy="1184980"/>
          </a:xfrm>
          <a:prstGeom prst="rect">
            <a:avLst/>
          </a:prstGeom>
          <a:solidFill>
            <a:schemeClr val="bg1"/>
          </a:solidFill>
          <a:ln w="12700">
            <a:solidFill>
              <a:srgbClr val="4AB800"/>
            </a:solidFill>
          </a:ln>
          <a:effectLst/>
        </p:spPr>
        <p:txBody>
          <a:bodyPr wrap="square" lIns="91440" tIns="45720" rIns="91440" bIns="45720" rtlCol="0" anchor="ctr" anchorCtr="0">
            <a:noAutofit/>
          </a:bodyPr>
          <a:lstStyle/>
          <a:p>
            <a:r>
              <a:rPr lang="de-CH" sz="1400" dirty="0" err="1"/>
              <a:t>Pouletschenkel</a:t>
            </a:r>
            <a:r>
              <a:rPr lang="de-CH" sz="1400" dirty="0"/>
              <a:t> Steak / Kräuter Sauerrahm / Ofen Kartoffeln</a:t>
            </a:r>
          </a:p>
        </p:txBody>
      </p:sp>
      <p:sp>
        <p:nvSpPr>
          <p:cNvPr id="51" name="Textfeld 50"/>
          <p:cNvSpPr txBox="1"/>
          <p:nvPr/>
        </p:nvSpPr>
        <p:spPr>
          <a:xfrm>
            <a:off x="2003935" y="3513989"/>
            <a:ext cx="1960030" cy="1256394"/>
          </a:xfrm>
          <a:prstGeom prst="rect">
            <a:avLst/>
          </a:prstGeom>
          <a:solidFill>
            <a:schemeClr val="bg1"/>
          </a:solidFill>
          <a:ln w="12700">
            <a:solidFill>
              <a:srgbClr val="4AB800"/>
            </a:solidFill>
          </a:ln>
          <a:effectLst/>
        </p:spPr>
        <p:txBody>
          <a:bodyPr wrap="square" lIns="91440" tIns="45720" rIns="91440" bIns="45720" rtlCol="0" anchor="ctr" anchorCtr="0">
            <a:noAutofit/>
          </a:bodyPr>
          <a:lstStyle/>
          <a:p>
            <a:r>
              <a:rPr lang="de-CH" sz="1400" dirty="0"/>
              <a:t>Tagliatelle / Pilz Rahm Sauce / Federkohl / Parmesan </a:t>
            </a:r>
          </a:p>
        </p:txBody>
      </p:sp>
      <p:sp>
        <p:nvSpPr>
          <p:cNvPr id="45" name="Textfeld 44"/>
          <p:cNvSpPr txBox="1"/>
          <p:nvPr/>
        </p:nvSpPr>
        <p:spPr>
          <a:xfrm>
            <a:off x="2009990" y="1258021"/>
            <a:ext cx="8037776" cy="439852"/>
          </a:xfrm>
          <a:prstGeom prst="rect">
            <a:avLst/>
          </a:prstGeom>
          <a:noFill/>
          <a:ln w="12700">
            <a:solidFill>
              <a:srgbClr val="4AB800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de-CH" sz="1200">
                <a:latin typeface="Arial" panose="020B0604020202020204" pitchFamily="34" charset="0"/>
                <a:cs typeface="Arial" panose="020B0604020202020204" pitchFamily="34" charset="0"/>
              </a:rPr>
              <a:t>Fragen Sie nach unserer aktuellen Tagessuppe! </a:t>
            </a: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955" y="439650"/>
            <a:ext cx="1515203" cy="535196"/>
          </a:xfrm>
          <a:prstGeom prst="rect">
            <a:avLst/>
          </a:prstGeom>
        </p:spPr>
      </p:pic>
      <p:sp>
        <p:nvSpPr>
          <p:cNvPr id="33" name="Textfeld 32">
            <a:extLst>
              <a:ext uri="{FF2B5EF4-FFF2-40B4-BE49-F238E27FC236}">
                <a16:creationId xmlns:a16="http://schemas.microsoft.com/office/drawing/2014/main" id="{F00320D1-F6E8-4073-9F40-43EC74E5282C}"/>
              </a:ext>
            </a:extLst>
          </p:cNvPr>
          <p:cNvSpPr txBox="1"/>
          <p:nvPr/>
        </p:nvSpPr>
        <p:spPr>
          <a:xfrm>
            <a:off x="322065" y="5447278"/>
            <a:ext cx="11570858" cy="544505"/>
          </a:xfrm>
          <a:prstGeom prst="rect">
            <a:avLst/>
          </a:prstGeom>
          <a:solidFill>
            <a:schemeClr val="bg1"/>
          </a:solidFill>
          <a:ln w="12700">
            <a:solidFill>
              <a:srgbClr val="00AA3C"/>
            </a:solidFill>
          </a:ln>
          <a:effectLst/>
        </p:spPr>
        <p:txBody>
          <a:bodyPr wrap="square" rtlCol="0" anchor="ctr">
            <a:noAutofit/>
          </a:bodyPr>
          <a:lstStyle>
            <a:defPPr>
              <a:defRPr lang="de-DE"/>
            </a:defPPr>
            <a:lvl1pPr>
              <a:defRPr sz="1100">
                <a:latin typeface="DeVille con beta 005 Roman" pitchFamily="2" charset="0"/>
                <a:ea typeface="Calibri" panose="020F0502020204030204" pitchFamily="34" charset="0"/>
                <a:cs typeface="Times New Roman" panose="02020603050405020304" pitchFamily="18" charset="0"/>
              </a:defRPr>
            </a:lvl1pPr>
          </a:lstStyle>
          <a:p>
            <a:pPr algn="ctr"/>
            <a:r>
              <a:rPr lang="de-CH" sz="1800" b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CH" sz="1400" b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CH" sz="120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Early </a:t>
            </a:r>
            <a:r>
              <a:rPr lang="de-CH" sz="1200" err="1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Luncher</a:t>
            </a:r>
            <a:r>
              <a:rPr lang="de-CH" sz="120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Gratis Softgetränk oder Kaffee bis 11:45 Uhr | Late </a:t>
            </a:r>
            <a:r>
              <a:rPr lang="de-CH" sz="1200" err="1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Luncher</a:t>
            </a:r>
            <a:r>
              <a:rPr lang="de-CH" sz="120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50% Rabatt auf Buffet ab 13:00 Uhr</a:t>
            </a:r>
          </a:p>
        </p:txBody>
      </p:sp>
      <p:sp>
        <p:nvSpPr>
          <p:cNvPr id="36" name="Textfeld 35">
            <a:extLst>
              <a:ext uri="{FF2B5EF4-FFF2-40B4-BE49-F238E27FC236}">
                <a16:creationId xmlns:a16="http://schemas.microsoft.com/office/drawing/2014/main" id="{2F209188-7568-4314-B6FC-43691665598A}"/>
              </a:ext>
            </a:extLst>
          </p:cNvPr>
          <p:cNvSpPr txBox="1"/>
          <p:nvPr/>
        </p:nvSpPr>
        <p:spPr>
          <a:xfrm>
            <a:off x="10137583" y="2252297"/>
            <a:ext cx="1755340" cy="1174707"/>
          </a:xfrm>
          <a:prstGeom prst="rect">
            <a:avLst/>
          </a:prstGeom>
          <a:solidFill>
            <a:schemeClr val="bg1"/>
          </a:solidFill>
          <a:ln w="12700">
            <a:solidFill>
              <a:srgbClr val="D6A300"/>
            </a:solidFill>
          </a:ln>
          <a:effectLst/>
        </p:spPr>
        <p:txBody>
          <a:bodyPr wrap="square" lIns="91440" tIns="45720" rIns="91440" bIns="45720" rtlCol="0" anchor="ctr">
            <a:noAutofit/>
          </a:bodyPr>
          <a:lstStyle/>
          <a:p>
            <a:r>
              <a:rPr lang="de-CH" sz="1400" dirty="0"/>
              <a:t>Gebratenes </a:t>
            </a:r>
            <a:r>
              <a:rPr lang="de-CH" sz="1400" dirty="0" err="1"/>
              <a:t>Red</a:t>
            </a:r>
            <a:r>
              <a:rPr lang="de-CH" sz="1400" dirty="0"/>
              <a:t> Snapper Filet / Tomaten Vinaigrette / Weisswein Risotto</a:t>
            </a:r>
          </a:p>
        </p:txBody>
      </p:sp>
      <p:sp>
        <p:nvSpPr>
          <p:cNvPr id="39" name="Textfeld 38">
            <a:extLst>
              <a:ext uri="{FF2B5EF4-FFF2-40B4-BE49-F238E27FC236}">
                <a16:creationId xmlns:a16="http://schemas.microsoft.com/office/drawing/2014/main" id="{9C505074-71B4-4D90-96A9-15677AFFD8AA}"/>
              </a:ext>
            </a:extLst>
          </p:cNvPr>
          <p:cNvSpPr txBox="1"/>
          <p:nvPr/>
        </p:nvSpPr>
        <p:spPr>
          <a:xfrm>
            <a:off x="10137583" y="3480190"/>
            <a:ext cx="1755340" cy="1022213"/>
          </a:xfrm>
          <a:prstGeom prst="rect">
            <a:avLst/>
          </a:prstGeom>
          <a:solidFill>
            <a:schemeClr val="bg1"/>
          </a:solidFill>
          <a:ln w="12700">
            <a:solidFill>
              <a:srgbClr val="D6A300"/>
            </a:solidFill>
          </a:ln>
          <a:effectLst/>
        </p:spPr>
        <p:txBody>
          <a:bodyPr wrap="square" lIns="91440" tIns="45720" rIns="91440" bIns="45720" rtlCol="0" anchor="ctr" anchorCtr="0">
            <a:noAutofit/>
          </a:bodyPr>
          <a:lstStyle/>
          <a:p>
            <a:r>
              <a:rPr lang="de-CH" sz="1400" dirty="0"/>
              <a:t>Chili Ramen / Udon Nudeln / Kokosmilch / Austernpilze / Pak Choi / Chili / Frühlingszwiebel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EC4014C5-3642-3C58-A891-AF181F6D9C5C}"/>
              </a:ext>
            </a:extLst>
          </p:cNvPr>
          <p:cNvSpPr txBox="1"/>
          <p:nvPr/>
        </p:nvSpPr>
        <p:spPr>
          <a:xfrm>
            <a:off x="10137583" y="1258021"/>
            <a:ext cx="1746732" cy="439852"/>
          </a:xfrm>
          <a:prstGeom prst="rect">
            <a:avLst/>
          </a:prstGeom>
          <a:noFill/>
          <a:ln w="12700">
            <a:solidFill>
              <a:srgbClr val="D6A300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de-CH" sz="1200">
                <a:latin typeface="Arial" panose="020B0604020202020204" pitchFamily="34" charset="0"/>
                <a:cs typeface="Arial" panose="020B0604020202020204" pitchFamily="34" charset="0"/>
              </a:rPr>
              <a:t>Tagessuppe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C1FF7819-C223-4865-FE43-87E78F04FE74}"/>
              </a:ext>
            </a:extLst>
          </p:cNvPr>
          <p:cNvSpPr txBox="1"/>
          <p:nvPr/>
        </p:nvSpPr>
        <p:spPr>
          <a:xfrm>
            <a:off x="10138835" y="1756858"/>
            <a:ext cx="1745480" cy="439852"/>
          </a:xfrm>
          <a:prstGeom prst="rect">
            <a:avLst/>
          </a:prstGeom>
          <a:noFill/>
          <a:ln w="12700">
            <a:solidFill>
              <a:srgbClr val="D6A300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de-CH" sz="1200">
                <a:latin typeface="Arial" panose="020B0604020202020204" pitchFamily="34" charset="0"/>
                <a:cs typeface="Arial" panose="020B0604020202020204" pitchFamily="34" charset="0"/>
              </a:rPr>
              <a:t>Tagessalat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3A1087E1-7155-4365-189D-82D2E93B585A}"/>
              </a:ext>
            </a:extLst>
          </p:cNvPr>
          <p:cNvSpPr txBox="1"/>
          <p:nvPr/>
        </p:nvSpPr>
        <p:spPr>
          <a:xfrm>
            <a:off x="10129871" y="4555587"/>
            <a:ext cx="1754444" cy="860169"/>
          </a:xfrm>
          <a:prstGeom prst="rect">
            <a:avLst/>
          </a:prstGeom>
          <a:noFill/>
          <a:ln w="12700">
            <a:solidFill>
              <a:srgbClr val="D6A300"/>
            </a:solidFill>
          </a:ln>
        </p:spPr>
        <p:txBody>
          <a:bodyPr wrap="square" lIns="91440" tIns="45720" rIns="91440" bIns="45720" rtlCol="0" anchor="ctr" anchorCtr="0">
            <a:noAutofit/>
          </a:bodyPr>
          <a:lstStyle/>
          <a:p>
            <a:r>
              <a:rPr lang="de-CH" sz="1400" dirty="0" err="1"/>
              <a:t>Lammhuft</a:t>
            </a:r>
            <a:r>
              <a:rPr lang="de-CH" sz="1400" dirty="0"/>
              <a:t> Spiesse / Joghurt Minze Sauce / Harissa Bohnen / junge Kartoffeln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889162C1-CD77-0D0F-7141-79E156E08EA3}"/>
              </a:ext>
            </a:extLst>
          </p:cNvPr>
          <p:cNvSpPr txBox="1"/>
          <p:nvPr/>
        </p:nvSpPr>
        <p:spPr>
          <a:xfrm>
            <a:off x="340963" y="1288547"/>
            <a:ext cx="1577195" cy="434957"/>
          </a:xfrm>
          <a:prstGeom prst="round2DiagRect">
            <a:avLst/>
          </a:prstGeom>
          <a:solidFill>
            <a:srgbClr val="66FF00"/>
          </a:solidFill>
          <a:ln>
            <a:solidFill>
              <a:srgbClr val="4AB800"/>
            </a:solidFill>
          </a:ln>
        </p:spPr>
        <p:txBody>
          <a:bodyPr wrap="square" rtlCol="0" anchor="ctr" anchorCtr="0">
            <a:noAutofit/>
          </a:bodyPr>
          <a:lstStyle/>
          <a:p>
            <a:r>
              <a:rPr lang="de-CH" sz="1600">
                <a:latin typeface="Arial" panose="020B0604020202020204" pitchFamily="34" charset="0"/>
                <a:cs typeface="Arial" panose="020B0604020202020204" pitchFamily="34" charset="0"/>
              </a:rPr>
              <a:t>Tagessuppe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C5B3A49C-A788-BB16-615A-4DF574E07C06}"/>
              </a:ext>
            </a:extLst>
          </p:cNvPr>
          <p:cNvSpPr txBox="1"/>
          <p:nvPr/>
        </p:nvSpPr>
        <p:spPr>
          <a:xfrm>
            <a:off x="322065" y="5939706"/>
            <a:ext cx="11570858" cy="793703"/>
          </a:xfrm>
          <a:prstGeom prst="rect">
            <a:avLst/>
          </a:prstGeom>
          <a:solidFill>
            <a:schemeClr val="bg1"/>
          </a:solidFill>
          <a:ln w="12700">
            <a:solidFill>
              <a:srgbClr val="00AA3C"/>
            </a:solidFill>
          </a:ln>
          <a:effectLst/>
        </p:spPr>
        <p:txBody>
          <a:bodyPr wrap="square" lIns="91440" tIns="45720" rIns="91440" bIns="45720" rtlCol="0" anchor="ctr">
            <a:noAutofit/>
          </a:bodyPr>
          <a:lstStyle>
            <a:defPPr>
              <a:defRPr lang="de-DE"/>
            </a:defPPr>
            <a:lvl1pPr>
              <a:defRPr sz="1100">
                <a:latin typeface="DeVille con beta 005 Roman" pitchFamily="2" charset="0"/>
                <a:ea typeface="Calibri" panose="020F0502020204030204" pitchFamily="34" charset="0"/>
                <a:cs typeface="Times New Roman" panose="02020603050405020304" pitchFamily="18" charset="0"/>
              </a:defRPr>
            </a:lvl1pPr>
          </a:lstStyle>
          <a:p>
            <a:pPr algn="ctr"/>
            <a:r>
              <a:rPr lang="de-CH" sz="1300" b="1" dirty="0">
                <a:solidFill>
                  <a:srgbClr val="FF5A00"/>
                </a:solidFill>
                <a:effectLst/>
                <a:latin typeface="Arial"/>
                <a:ea typeface="Calibri"/>
                <a:cs typeface="Times New Roman"/>
              </a:rPr>
              <a:t>Buckhuser Restaurant: Neue Herbstkarte ab 1. </a:t>
            </a:r>
            <a:r>
              <a:rPr lang="de-CH" sz="1300" b="1">
                <a:solidFill>
                  <a:srgbClr val="FF5A00"/>
                </a:solidFill>
                <a:effectLst/>
                <a:latin typeface="Arial"/>
                <a:ea typeface="Calibri"/>
                <a:cs typeface="Times New Roman"/>
              </a:rPr>
              <a:t>Oktober </a:t>
            </a:r>
            <a:r>
              <a:rPr lang="de-CH" sz="1300" b="1" dirty="0">
                <a:solidFill>
                  <a:srgbClr val="FF5A00"/>
                </a:solidFill>
                <a:effectLst/>
                <a:latin typeface="Arial"/>
                <a:ea typeface="Calibri"/>
                <a:cs typeface="Times New Roman"/>
              </a:rPr>
              <a:t>/ Frühstück am Wochenende bis 12 Uhr.</a:t>
            </a:r>
          </a:p>
        </p:txBody>
      </p:sp>
    </p:spTree>
    <p:extLst>
      <p:ext uri="{BB962C8B-B14F-4D97-AF65-F5344CB8AC3E}">
        <p14:creationId xmlns:p14="http://schemas.microsoft.com/office/powerpoint/2010/main" val="32176143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570ab16-1168-4b0e-b3f3-e69e6accd078" xsi:nil="true"/>
    <TaxKeywordTaxHTField xmlns="b570ab16-1168-4b0e-b3f3-e69e6accd078">
      <Terms xmlns="http://schemas.microsoft.com/office/infopath/2007/PartnerControls"/>
    </TaxKeywordTaxHTField>
    <Angebot xmlns="a20a2732-27ab-44ea-aa0e-b1f053996157" xsi:nil="true"/>
    <Beschreibung xmlns="a20a2732-27ab-44ea-aa0e-b1f053996157" xsi:nil="true"/>
    <m7aa2674883f455cae96e89d73cb7650 xmlns="b570ab16-1168-4b0e-b3f3-e69e6accd078">
      <Terms xmlns="http://schemas.microsoft.com/office/infopath/2007/PartnerControls"/>
    </m7aa2674883f455cae96e89d73cb7650>
    <Beschreibung xmlns="b570ab16-1168-4b0e-b3f3-e69e6accd078" xsi:nil="true"/>
    <G_x00fc_ltigbis xmlns="a20a2732-27ab-44ea-aa0e-b1f053996157" xsi:nil="true"/>
    <p3ef5b6ff8344db79b79e693628f3877 xmlns="b570ab16-1168-4b0e-b3f3-e69e6accd078">
      <Terms xmlns="http://schemas.microsoft.com/office/infopath/2007/PartnerControls"/>
    </p3ef5b6ff8344db79b79e693628f3877>
    <Jahr xmlns="a20a2732-27ab-44ea-aa0e-b1f053996157" xsi:nil="true"/>
    <_Flow_SignoffStatus xmlns="a20a2732-27ab-44ea-aa0e-b1f053996157" xsi:nil="true"/>
    <j26af3012b1c44de8a54269804121b45 xmlns="b570ab16-1168-4b0e-b3f3-e69e6accd078">
      <Terms xmlns="http://schemas.microsoft.com/office/infopath/2007/PartnerControls"/>
    </j26af3012b1c44de8a54269804121b45>
    <Jahr xmlns="b570ab16-1168-4b0e-b3f3-e69e6accd078" xsi:nil="true"/>
    <Angebote xmlns="a20a2732-27ab-44ea-aa0e-b1f053996157" xsi:nil="true"/>
    <lcf76f155ced4ddcb4097134ff3c332f xmlns="a20a2732-27ab-44ea-aa0e-b1f053996157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F09CD613F00C64FB028FC26CDFA46AD" ma:contentTypeVersion="36" ma:contentTypeDescription="Ein neues Dokument erstellen." ma:contentTypeScope="" ma:versionID="d419827ec8a3a7899959ab4f961d6b29">
  <xsd:schema xmlns:xsd="http://www.w3.org/2001/XMLSchema" xmlns:xs="http://www.w3.org/2001/XMLSchema" xmlns:p="http://schemas.microsoft.com/office/2006/metadata/properties" xmlns:ns2="b570ab16-1168-4b0e-b3f3-e69e6accd078" xmlns:ns3="a20a2732-27ab-44ea-aa0e-b1f053996157" targetNamespace="http://schemas.microsoft.com/office/2006/metadata/properties" ma:root="true" ma:fieldsID="740f82c9abd795a9a4bdf2e532f170c3" ns2:_="" ns3:_="">
    <xsd:import namespace="b570ab16-1168-4b0e-b3f3-e69e6accd078"/>
    <xsd:import namespace="a20a2732-27ab-44ea-aa0e-b1f053996157"/>
    <xsd:element name="properties">
      <xsd:complexType>
        <xsd:sequence>
          <xsd:element name="documentManagement">
            <xsd:complexType>
              <xsd:all>
                <xsd:element ref="ns2:TaxKeywordTaxHTField" minOccurs="0"/>
                <xsd:element ref="ns2:TaxCatchAll" minOccurs="0"/>
                <xsd:element ref="ns2:m7aa2674883f455cae96e89d73cb7650" minOccurs="0"/>
                <xsd:element ref="ns3:MediaServiceAutoTags" minOccurs="0"/>
                <xsd:element ref="ns2:p3ef5b6ff8344db79b79e693628f3877" minOccurs="0"/>
                <xsd:element ref="ns2:Beschreibung" minOccurs="0"/>
                <xsd:element ref="ns2:Jahr" minOccurs="0"/>
                <xsd:element ref="ns2:j26af3012b1c44de8a54269804121b45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Angebot" minOccurs="0"/>
                <xsd:element ref="ns3:Beschreibung" minOccurs="0"/>
                <xsd:element ref="ns3:G_x00fc_ltigbis" minOccurs="0"/>
                <xsd:element ref="ns3:Jahr" minOccurs="0"/>
                <xsd:element ref="ns3:_Flow_SignoffStatus" minOccurs="0"/>
                <xsd:element ref="ns2:SharedWithUsers" minOccurs="0"/>
                <xsd:element ref="ns2:SharedWithDetails" minOccurs="0"/>
                <xsd:element ref="ns3:Angebote" minOccurs="0"/>
                <xsd:element ref="ns3:MediaServiceDateTaken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lcf76f155ced4ddcb4097134ff3c332f" minOccurs="0"/>
                <xsd:element ref="ns3:MediaServiceObjectDetectorVersions" minOccurs="0"/>
                <xsd:element ref="ns3:MediaLengthInSeconds" minOccurs="0"/>
                <xsd:element ref="ns3:MediaServiceLocation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570ab16-1168-4b0e-b3f3-e69e6accd078" elementFormDefault="qualified">
    <xsd:import namespace="http://schemas.microsoft.com/office/2006/documentManagement/types"/>
    <xsd:import namespace="http://schemas.microsoft.com/office/infopath/2007/PartnerControls"/>
    <xsd:element name="TaxKeywordTaxHTField" ma:index="9" nillable="true" ma:taxonomy="true" ma:internalName="TaxKeywordTaxHTField" ma:taxonomyFieldName="TaxKeyword" ma:displayName="Unternehmensstichwörter" ma:fieldId="{23f27201-bee3-471e-b2e7-b64fd8b7ca38}" ma:taxonomyMulti="true" ma:sspId="f301292a-e247-4e3f-8d41-3ff2dbc4c400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  <xsd:element name="TaxCatchAll" ma:index="10" nillable="true" ma:displayName="Taxonomy Catch All Column" ma:hidden="true" ma:list="{7eb568ea-0935-4500-ac66-f6a29ba334ac}" ma:internalName="TaxCatchAll" ma:showField="CatchAllData" ma:web="b570ab16-1168-4b0e-b3f3-e69e6accd07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7aa2674883f455cae96e89d73cb7650" ma:index="12" nillable="true" ma:taxonomy="true" ma:internalName="m7aa2674883f455cae96e89d73cb7650" ma:taxonomyFieldName="ManagedKeyword" ma:displayName="Prozessthema" ma:default="" ma:fieldId="{67aa2674-883f-455c-ae96-e89d73cb7650}" ma:taxonomyMulti="true" ma:sspId="f301292a-e247-4e3f-8d41-3ff2dbc4c400" ma:termSetId="d5a49cda-06ce-400c-a7a4-cfdc8cb3f84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p3ef5b6ff8344db79b79e693628f3877" ma:index="15" nillable="true" ma:taxonomy="true" ma:internalName="p3ef5b6ff8344db79b79e693628f3877" ma:taxonomyFieldName="Art" ma:displayName="Art" ma:default="" ma:fieldId="{93ef5b6f-f834-4db7-9b79-e693628f3877}" ma:sspId="f301292a-e247-4e3f-8d41-3ff2dbc4c400" ma:termSetId="609ba562-4279-4435-a7da-ad10f207e82a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Beschreibung" ma:index="16" nillable="true" ma:displayName="Beschreibung" ma:internalName="Beschreibung">
      <xsd:simpleType>
        <xsd:restriction base="dms:Note">
          <xsd:maxLength value="255"/>
        </xsd:restriction>
      </xsd:simpleType>
    </xsd:element>
    <xsd:element name="Jahr" ma:index="17" nillable="true" ma:displayName="Jahr" ma:internalName="Jahr">
      <xsd:simpleType>
        <xsd:restriction base="dms:Text">
          <xsd:maxLength value="4"/>
        </xsd:restriction>
      </xsd:simpleType>
    </xsd:element>
    <xsd:element name="j26af3012b1c44de8a54269804121b45" ma:index="19" nillable="true" ma:taxonomy="true" ma:internalName="j26af3012b1c44de8a54269804121b45" ma:taxonomyFieldName="GultigFur" ma:displayName="Gültig für" ma:default="" ma:fieldId="{326af301-2b1c-44de-8a54-269804121b45}" ma:taxonomyMulti="true" ma:sspId="f301292a-e247-4e3f-8d41-3ff2dbc4c400" ma:termSetId="c5236618-fe1d-4407-b556-22f63ca6694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aredWithUsers" ma:index="29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30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20a2732-27ab-44ea-aa0e-b1f053996157" elementFormDefault="qualified">
    <xsd:import namespace="http://schemas.microsoft.com/office/2006/documentManagement/types"/>
    <xsd:import namespace="http://schemas.microsoft.com/office/infopath/2007/PartnerControls"/>
    <xsd:element name="MediaServiceAutoTags" ma:index="13" nillable="true" ma:displayName="Tags" ma:description="" ma:internalName="MediaServiceAutoTags" ma:readOnly="true">
      <xsd:simpleType>
        <xsd:restriction base="dms:Text"/>
      </xsd:simpleType>
    </xsd:element>
    <xsd:element name="MediaServiceMetadata" ma:index="2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2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2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Angebot" ma:index="24" nillable="true" ma:displayName="Angebot" ma:format="Dropdown" ma:internalName="Angebot">
      <xsd:simpleType>
        <xsd:restriction base="dms:Choice">
          <xsd:enumeration value="Weinkarte"/>
          <xsd:enumeration value="Weineinleger"/>
          <xsd:enumeration value="Speisekarte"/>
        </xsd:restriction>
      </xsd:simpleType>
    </xsd:element>
    <xsd:element name="Beschreibung" ma:index="25" nillable="true" ma:displayName="Beschreibung" ma:format="Dropdown" ma:internalName="Beschreibung0">
      <xsd:simpleType>
        <xsd:restriction base="dms:Note">
          <xsd:maxLength value="255"/>
        </xsd:restriction>
      </xsd:simpleType>
    </xsd:element>
    <xsd:element name="G_x00fc_ltigbis" ma:index="26" nillable="true" ma:displayName="Gültig bis" ma:format="DateOnly" ma:internalName="G_x00fc_ltigbis">
      <xsd:simpleType>
        <xsd:restriction base="dms:DateTime"/>
      </xsd:simpleType>
    </xsd:element>
    <xsd:element name="Jahr" ma:index="27" nillable="true" ma:displayName="Jahr" ma:format="Dropdown" ma:internalName="Jahr0">
      <xsd:simpleType>
        <xsd:restriction base="dms:Text">
          <xsd:maxLength value="255"/>
        </xsd:restriction>
      </xsd:simpleType>
    </xsd:element>
    <xsd:element name="_Flow_SignoffStatus" ma:index="28" nillable="true" ma:displayName="Status Unterschrift" ma:internalName="Status_x0020_Unterschrift">
      <xsd:simpleType>
        <xsd:restriction base="dms:Text"/>
      </xsd:simpleType>
    </xsd:element>
    <xsd:element name="Angebote" ma:index="31" nillable="true" ma:displayName="Angebote" ma:format="Dropdown" ma:internalName="Angebote">
      <xsd:simpleType>
        <xsd:restriction base="dms:Choice">
          <xsd:enumeration value="Weinkarte"/>
          <xsd:enumeration value="Weineinleger"/>
          <xsd:enumeration value="Speisekarte"/>
          <xsd:enumeration value="Speisekarteeinleger"/>
        </xsd:restriction>
      </xsd:simpleType>
    </xsd:element>
    <xsd:element name="MediaServiceDateTaken" ma:index="32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3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3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5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37" nillable="true" ma:taxonomy="true" ma:internalName="lcf76f155ced4ddcb4097134ff3c332f" ma:taxonomyFieldName="MediaServiceImageTags" ma:displayName="Bildmarkierungen" ma:readOnly="false" ma:fieldId="{5cf76f15-5ced-4ddc-b409-7134ff3c332f}" ma:taxonomyMulti="true" ma:sspId="f301292a-e247-4e3f-8d41-3ff2dbc4c40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3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3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40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4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0075BCE-2DAC-4F27-974B-797BD18AAA2E}">
  <ds:schemaRefs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http://schemas.microsoft.com/office/infopath/2007/PartnerControls"/>
    <ds:schemaRef ds:uri="http://purl.org/dc/elements/1.1/"/>
    <ds:schemaRef ds:uri="a20a2732-27ab-44ea-aa0e-b1f053996157"/>
    <ds:schemaRef ds:uri="b570ab16-1168-4b0e-b3f3-e69e6accd078"/>
    <ds:schemaRef ds:uri="http://purl.org/dc/terms/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45F537AE-A5BC-46A9-A582-3EEB66C0D0D7}">
  <ds:schemaRefs>
    <ds:schemaRef ds:uri="a20a2732-27ab-44ea-aa0e-b1f053996157"/>
    <ds:schemaRef ds:uri="b570ab16-1168-4b0e-b3f3-e69e6accd078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A80A772C-7175-424E-BC0F-3DFB259388A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217</Words>
  <Application>Microsoft Office PowerPoint</Application>
  <PresentationFormat>Breitbild</PresentationFormat>
  <Paragraphs>34</Paragraphs>
  <Slides>1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Reception Placid</dc:creator>
  <cp:keywords/>
  <cp:lastModifiedBy>Masetta Michael</cp:lastModifiedBy>
  <cp:revision>1</cp:revision>
  <cp:lastPrinted>2026-09-19T13:39:00Z</cp:lastPrinted>
  <dcterms:modified xsi:type="dcterms:W3CDTF">2026-10-30T18:58:39Z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0x010100FF09CD613F00C64FB028FC26CDFA46AD</vt:lpwstr>
  </property>
  <property fmtid="{D5CDD505-2E9C-101B-9397-08002B2CF9AE}" pid="3" name="TaxKeyword">
    <vt:lpwstr/>
  </property>
  <property fmtid="{D5CDD505-2E9C-101B-9397-08002B2CF9AE}" pid="4" name="MCKnowledgeTag">
    <vt:lpwstr>1;#Placid|d9d70691-3072-4819-9ae6-ce8e5b072e87</vt:lpwstr>
  </property>
  <property fmtid="{D5CDD505-2E9C-101B-9397-08002B2CF9AE}" pid="5" name="AuthorIds_UIVersion_1024">
    <vt:lpwstr>92</vt:lpwstr>
  </property>
  <property fmtid="{D5CDD505-2E9C-101B-9397-08002B2CF9AE}" pid="6" name="AuthorIds_UIVersion_2048">
    <vt:lpwstr>250</vt:lpwstr>
  </property>
  <property fmtid="{D5CDD505-2E9C-101B-9397-08002B2CF9AE}" pid="7" name="AuthorIds_UIVersion_1536">
    <vt:lpwstr>92</vt:lpwstr>
  </property>
  <property fmtid="{D5CDD505-2E9C-101B-9397-08002B2CF9AE}" pid="8" name="AuthorIds_UIVersion_512">
    <vt:lpwstr>250</vt:lpwstr>
  </property>
  <property fmtid="{D5CDD505-2E9C-101B-9397-08002B2CF9AE}" pid="9" name="ManagedKeyword">
    <vt:lpwstr/>
  </property>
  <property fmtid="{D5CDD505-2E9C-101B-9397-08002B2CF9AE}" pid="10" name="GultigFur">
    <vt:lpwstr/>
  </property>
  <property fmtid="{D5CDD505-2E9C-101B-9397-08002B2CF9AE}" pid="11" name="Art">
    <vt:lpwstr/>
  </property>
  <property fmtid="{D5CDD505-2E9C-101B-9397-08002B2CF9AE}" pid="12" name="MediaServiceImageTags">
    <vt:lpwstr/>
  </property>
</Properties>
</file>